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5" r:id="rId18"/>
    <p:sldId id="272" r:id="rId19"/>
    <p:sldId id="276" r:id="rId20"/>
    <p:sldId id="273"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89" r:id="rId36"/>
    <p:sldId id="291" r:id="rId37"/>
    <p:sldId id="293" r:id="rId38"/>
    <p:sldId id="292"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A2ABD-4E09-47B4-8595-AEEB74FE7E71}" type="doc">
      <dgm:prSet loTypeId="urn:microsoft.com/office/officeart/2005/8/layout/matrix3" loCatId="matrix" qsTypeId="urn:microsoft.com/office/officeart/2005/8/quickstyle/simple5" qsCatId="simple" csTypeId="urn:microsoft.com/office/officeart/2005/8/colors/colorful1" csCatId="colorful" phldr="1"/>
      <dgm:spPr/>
      <dgm:t>
        <a:bodyPr/>
        <a:lstStyle/>
        <a:p>
          <a:endParaRPr lang="en-US"/>
        </a:p>
      </dgm:t>
    </dgm:pt>
    <dgm:pt modelId="{6DA33295-3C60-4706-9B29-DEC0335A4365}">
      <dgm:prSet/>
      <dgm:spPr/>
      <dgm:t>
        <a:bodyPr/>
        <a:lstStyle/>
        <a:p>
          <a:endParaRPr lang="en-CA" dirty="0"/>
        </a:p>
        <a:p>
          <a:r>
            <a:rPr lang="en-CA" dirty="0"/>
            <a:t>Herbalife Protein Shake </a:t>
          </a:r>
          <a:endParaRPr lang="en-US" dirty="0"/>
        </a:p>
      </dgm:t>
    </dgm:pt>
    <dgm:pt modelId="{97481045-9CB4-41D9-889B-199D4DA8724C}" type="parTrans" cxnId="{CC4AE286-9044-43CD-95AC-CD7388D74F9F}">
      <dgm:prSet/>
      <dgm:spPr/>
      <dgm:t>
        <a:bodyPr/>
        <a:lstStyle/>
        <a:p>
          <a:endParaRPr lang="en-US"/>
        </a:p>
      </dgm:t>
    </dgm:pt>
    <dgm:pt modelId="{09D4F1DE-3084-4756-9C1D-47D44EF34D9D}" type="sibTrans" cxnId="{CC4AE286-9044-43CD-95AC-CD7388D74F9F}">
      <dgm:prSet/>
      <dgm:spPr/>
      <dgm:t>
        <a:bodyPr/>
        <a:lstStyle/>
        <a:p>
          <a:endParaRPr lang="en-US"/>
        </a:p>
      </dgm:t>
    </dgm:pt>
    <dgm:pt modelId="{2E045C07-02F3-4BD8-AB7E-D0DB3964805D}">
      <dgm:prSet/>
      <dgm:spPr/>
      <dgm:t>
        <a:bodyPr/>
        <a:lstStyle/>
        <a:p>
          <a:r>
            <a:rPr lang="en-CA" dirty="0"/>
            <a:t>Target Audience: - 19-45 year old males and females who wants to reduce weight</a:t>
          </a:r>
          <a:endParaRPr lang="en-US" dirty="0"/>
        </a:p>
      </dgm:t>
    </dgm:pt>
    <dgm:pt modelId="{E736A265-EFBB-4F9C-93ED-B12F01B69A46}" type="parTrans" cxnId="{F121F7D8-1BBE-4597-AAC5-A5247FB06532}">
      <dgm:prSet/>
      <dgm:spPr/>
      <dgm:t>
        <a:bodyPr/>
        <a:lstStyle/>
        <a:p>
          <a:endParaRPr lang="en-US"/>
        </a:p>
      </dgm:t>
    </dgm:pt>
    <dgm:pt modelId="{E65F7BDB-2EFD-4F94-A59D-C6FA55928EEC}" type="sibTrans" cxnId="{F121F7D8-1BBE-4597-AAC5-A5247FB06532}">
      <dgm:prSet/>
      <dgm:spPr/>
      <dgm:t>
        <a:bodyPr/>
        <a:lstStyle/>
        <a:p>
          <a:endParaRPr lang="en-US"/>
        </a:p>
      </dgm:t>
    </dgm:pt>
    <dgm:pt modelId="{1EF4611D-3280-42DD-BD43-FF4E3E8A9E62}">
      <dgm:prSet/>
      <dgm:spPr/>
      <dgm:t>
        <a:bodyPr/>
        <a:lstStyle/>
        <a:p>
          <a:r>
            <a:rPr lang="en-CA"/>
            <a:t>Duration of campaign : - 6 months</a:t>
          </a:r>
          <a:endParaRPr lang="en-US"/>
        </a:p>
      </dgm:t>
    </dgm:pt>
    <dgm:pt modelId="{10869010-CF2C-48F3-9F24-24878733C9AB}" type="parTrans" cxnId="{215EFF2C-EF1D-4976-AA24-AC72DA0AA87D}">
      <dgm:prSet/>
      <dgm:spPr/>
      <dgm:t>
        <a:bodyPr/>
        <a:lstStyle/>
        <a:p>
          <a:endParaRPr lang="en-US"/>
        </a:p>
      </dgm:t>
    </dgm:pt>
    <dgm:pt modelId="{D0ACA352-AF1C-4323-B6D4-20721FD4AF84}" type="sibTrans" cxnId="{215EFF2C-EF1D-4976-AA24-AC72DA0AA87D}">
      <dgm:prSet/>
      <dgm:spPr/>
      <dgm:t>
        <a:bodyPr/>
        <a:lstStyle/>
        <a:p>
          <a:endParaRPr lang="en-US"/>
        </a:p>
      </dgm:t>
    </dgm:pt>
    <dgm:pt modelId="{D05CCA6E-CE1E-41DB-80BB-FB0056C8A130}">
      <dgm:prSet/>
      <dgm:spPr/>
      <dgm:t>
        <a:bodyPr/>
        <a:lstStyle/>
        <a:p>
          <a:r>
            <a:rPr lang="en-CA" dirty="0"/>
            <a:t>Repurchase </a:t>
          </a:r>
        </a:p>
      </dgm:t>
    </dgm:pt>
    <dgm:pt modelId="{0796F5B4-593C-4BE5-8F0A-8B64C4D51E52}" type="parTrans" cxnId="{3EA9FCBF-8A89-431F-9144-FA4412B3E3E5}">
      <dgm:prSet/>
      <dgm:spPr/>
      <dgm:t>
        <a:bodyPr/>
        <a:lstStyle/>
        <a:p>
          <a:endParaRPr lang="en-CA"/>
        </a:p>
      </dgm:t>
    </dgm:pt>
    <dgm:pt modelId="{E9864131-0085-419B-AE44-88CC6D1D0BC8}" type="sibTrans" cxnId="{3EA9FCBF-8A89-431F-9144-FA4412B3E3E5}">
      <dgm:prSet/>
      <dgm:spPr/>
      <dgm:t>
        <a:bodyPr/>
        <a:lstStyle/>
        <a:p>
          <a:endParaRPr lang="en-CA"/>
        </a:p>
      </dgm:t>
    </dgm:pt>
    <dgm:pt modelId="{02E93B10-F2F6-4D1A-BC64-A29F4EF79798}" type="pres">
      <dgm:prSet presAssocID="{89DA2ABD-4E09-47B4-8595-AEEB74FE7E71}" presName="matrix" presStyleCnt="0">
        <dgm:presLayoutVars>
          <dgm:chMax val="1"/>
          <dgm:dir/>
          <dgm:resizeHandles val="exact"/>
        </dgm:presLayoutVars>
      </dgm:prSet>
      <dgm:spPr/>
    </dgm:pt>
    <dgm:pt modelId="{668185B4-E577-4646-B328-F59AFF31C907}" type="pres">
      <dgm:prSet presAssocID="{89DA2ABD-4E09-47B4-8595-AEEB74FE7E71}" presName="diamond" presStyleLbl="bgShp" presStyleIdx="0" presStyleCnt="1"/>
      <dgm:spPr/>
    </dgm:pt>
    <dgm:pt modelId="{5222CE04-2470-4F20-9B0A-335A3C8166AB}" type="pres">
      <dgm:prSet presAssocID="{89DA2ABD-4E09-47B4-8595-AEEB74FE7E71}" presName="quad1" presStyleLbl="node1" presStyleIdx="0" presStyleCnt="4" custLinFactX="9562" custLinFactNeighborX="100000" custLinFactNeighborY="2993">
        <dgm:presLayoutVars>
          <dgm:chMax val="0"/>
          <dgm:chPref val="0"/>
          <dgm:bulletEnabled val="1"/>
        </dgm:presLayoutVars>
      </dgm:prSet>
      <dgm:spPr/>
    </dgm:pt>
    <dgm:pt modelId="{E9EE4EAF-A012-4ED5-8E86-AD0AF0AAF001}" type="pres">
      <dgm:prSet presAssocID="{89DA2ABD-4E09-47B4-8595-AEEB74FE7E71}" presName="quad2" presStyleLbl="node1" presStyleIdx="1" presStyleCnt="4" custLinFactY="9561" custLinFactNeighborX="8381" custLinFactNeighborY="100000">
        <dgm:presLayoutVars>
          <dgm:chMax val="0"/>
          <dgm:chPref val="0"/>
          <dgm:bulletEnabled val="1"/>
        </dgm:presLayoutVars>
      </dgm:prSet>
      <dgm:spPr/>
    </dgm:pt>
    <dgm:pt modelId="{D1C176EF-02AB-46F6-B7FD-0727E80392C5}" type="pres">
      <dgm:prSet presAssocID="{89DA2ABD-4E09-47B4-8595-AEEB74FE7E71}" presName="quad3" presStyleLbl="node1" presStyleIdx="2" presStyleCnt="4" custLinFactNeighborX="-16165" custLinFactNeighborY="1197">
        <dgm:presLayoutVars>
          <dgm:chMax val="0"/>
          <dgm:chPref val="0"/>
          <dgm:bulletEnabled val="1"/>
        </dgm:presLayoutVars>
      </dgm:prSet>
      <dgm:spPr/>
    </dgm:pt>
    <dgm:pt modelId="{B25AC183-4569-482E-86BB-1996B3172F8B}" type="pres">
      <dgm:prSet presAssocID="{89DA2ABD-4E09-47B4-8595-AEEB74FE7E71}" presName="quad4" presStyleLbl="node1" presStyleIdx="3" presStyleCnt="4" custLinFactX="-20338" custLinFactY="-4173" custLinFactNeighborX="-100000" custLinFactNeighborY="-100000">
        <dgm:presLayoutVars>
          <dgm:chMax val="0"/>
          <dgm:chPref val="0"/>
          <dgm:bulletEnabled val="1"/>
        </dgm:presLayoutVars>
      </dgm:prSet>
      <dgm:spPr/>
    </dgm:pt>
  </dgm:ptLst>
  <dgm:cxnLst>
    <dgm:cxn modelId="{1BE04104-718D-4768-8A13-BB09476F5866}" type="presOf" srcId="{D05CCA6E-CE1E-41DB-80BB-FB0056C8A130}" destId="{B25AC183-4569-482E-86BB-1996B3172F8B}" srcOrd="0" destOrd="0" presId="urn:microsoft.com/office/officeart/2005/8/layout/matrix3"/>
    <dgm:cxn modelId="{1826A808-445F-4914-B8DC-33F0C586A3CF}" type="presOf" srcId="{1EF4611D-3280-42DD-BD43-FF4E3E8A9E62}" destId="{D1C176EF-02AB-46F6-B7FD-0727E80392C5}" srcOrd="0" destOrd="0" presId="urn:microsoft.com/office/officeart/2005/8/layout/matrix3"/>
    <dgm:cxn modelId="{215EFF2C-EF1D-4976-AA24-AC72DA0AA87D}" srcId="{89DA2ABD-4E09-47B4-8595-AEEB74FE7E71}" destId="{1EF4611D-3280-42DD-BD43-FF4E3E8A9E62}" srcOrd="2" destOrd="0" parTransId="{10869010-CF2C-48F3-9F24-24878733C9AB}" sibTransId="{D0ACA352-AF1C-4323-B6D4-20721FD4AF84}"/>
    <dgm:cxn modelId="{2C099D61-80D5-4243-B2EA-79A06048B4D0}" type="presOf" srcId="{89DA2ABD-4E09-47B4-8595-AEEB74FE7E71}" destId="{02E93B10-F2F6-4D1A-BC64-A29F4EF79798}" srcOrd="0" destOrd="0" presId="urn:microsoft.com/office/officeart/2005/8/layout/matrix3"/>
    <dgm:cxn modelId="{D91FBB70-23D6-428A-83EF-4E9088BC1F68}" type="presOf" srcId="{6DA33295-3C60-4706-9B29-DEC0335A4365}" destId="{5222CE04-2470-4F20-9B0A-335A3C8166AB}" srcOrd="0" destOrd="0" presId="urn:microsoft.com/office/officeart/2005/8/layout/matrix3"/>
    <dgm:cxn modelId="{CC4AE286-9044-43CD-95AC-CD7388D74F9F}" srcId="{89DA2ABD-4E09-47B4-8595-AEEB74FE7E71}" destId="{6DA33295-3C60-4706-9B29-DEC0335A4365}" srcOrd="0" destOrd="0" parTransId="{97481045-9CB4-41D9-889B-199D4DA8724C}" sibTransId="{09D4F1DE-3084-4756-9C1D-47D44EF34D9D}"/>
    <dgm:cxn modelId="{3EA9FCBF-8A89-431F-9144-FA4412B3E3E5}" srcId="{89DA2ABD-4E09-47B4-8595-AEEB74FE7E71}" destId="{D05CCA6E-CE1E-41DB-80BB-FB0056C8A130}" srcOrd="3" destOrd="0" parTransId="{0796F5B4-593C-4BE5-8F0A-8B64C4D51E52}" sibTransId="{E9864131-0085-419B-AE44-88CC6D1D0BC8}"/>
    <dgm:cxn modelId="{F121F7D8-1BBE-4597-AAC5-A5247FB06532}" srcId="{89DA2ABD-4E09-47B4-8595-AEEB74FE7E71}" destId="{2E045C07-02F3-4BD8-AB7E-D0DB3964805D}" srcOrd="1" destOrd="0" parTransId="{E736A265-EFBB-4F9C-93ED-B12F01B69A46}" sibTransId="{E65F7BDB-2EFD-4F94-A59D-C6FA55928EEC}"/>
    <dgm:cxn modelId="{B471A4E0-27EF-4084-86E1-C11A82ED63C9}" type="presOf" srcId="{2E045C07-02F3-4BD8-AB7E-D0DB3964805D}" destId="{E9EE4EAF-A012-4ED5-8E86-AD0AF0AAF001}" srcOrd="0" destOrd="0" presId="urn:microsoft.com/office/officeart/2005/8/layout/matrix3"/>
    <dgm:cxn modelId="{CAE09F4D-3F49-469F-AD7F-4371E84A4D93}" type="presParOf" srcId="{02E93B10-F2F6-4D1A-BC64-A29F4EF79798}" destId="{668185B4-E577-4646-B328-F59AFF31C907}" srcOrd="0" destOrd="0" presId="urn:microsoft.com/office/officeart/2005/8/layout/matrix3"/>
    <dgm:cxn modelId="{EC02B6E0-2ED9-42D4-B5EE-5257BBD80858}" type="presParOf" srcId="{02E93B10-F2F6-4D1A-BC64-A29F4EF79798}" destId="{5222CE04-2470-4F20-9B0A-335A3C8166AB}" srcOrd="1" destOrd="0" presId="urn:microsoft.com/office/officeart/2005/8/layout/matrix3"/>
    <dgm:cxn modelId="{2199992E-4314-4BA8-8BFC-781D14B26D49}" type="presParOf" srcId="{02E93B10-F2F6-4D1A-BC64-A29F4EF79798}" destId="{E9EE4EAF-A012-4ED5-8E86-AD0AF0AAF001}" srcOrd="2" destOrd="0" presId="urn:microsoft.com/office/officeart/2005/8/layout/matrix3"/>
    <dgm:cxn modelId="{39F2E183-42AC-452A-8260-CF552FB7DFAA}" type="presParOf" srcId="{02E93B10-F2F6-4D1A-BC64-A29F4EF79798}" destId="{D1C176EF-02AB-46F6-B7FD-0727E80392C5}" srcOrd="3" destOrd="0" presId="urn:microsoft.com/office/officeart/2005/8/layout/matrix3"/>
    <dgm:cxn modelId="{EFEF190C-FF46-4536-AD60-01B3FAC326BE}" type="presParOf" srcId="{02E93B10-F2F6-4D1A-BC64-A29F4EF79798}" destId="{B25AC183-4569-482E-86BB-1996B3172F8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87738B-DF7B-4BD8-88EE-4AC7B8A3790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DDFC9B0-3223-4F5A-BF3F-6D05906D12DA}">
      <dgm:prSet/>
      <dgm:spPr/>
      <dgm:t>
        <a:bodyPr/>
        <a:lstStyle/>
        <a:p>
          <a:pPr>
            <a:defRPr cap="all"/>
          </a:pPr>
          <a:r>
            <a:rPr lang="en-US"/>
            <a:t>Choice of Trade Magazine: "The retail sector Developments in Healthcare and Wellness“</a:t>
          </a:r>
        </a:p>
      </dgm:t>
    </dgm:pt>
    <dgm:pt modelId="{8457CBCA-E7DC-4255-BDD8-82FD6C7DF82A}" type="parTrans" cxnId="{AA13682B-E7C2-450A-91E5-6F33CBA8CBD0}">
      <dgm:prSet/>
      <dgm:spPr/>
      <dgm:t>
        <a:bodyPr/>
        <a:lstStyle/>
        <a:p>
          <a:endParaRPr lang="en-US"/>
        </a:p>
      </dgm:t>
    </dgm:pt>
    <dgm:pt modelId="{54AAA38A-7AA0-4494-AB60-DF20F78AC8AE}" type="sibTrans" cxnId="{AA13682B-E7C2-450A-91E5-6F33CBA8CBD0}">
      <dgm:prSet/>
      <dgm:spPr/>
      <dgm:t>
        <a:bodyPr/>
        <a:lstStyle/>
        <a:p>
          <a:endParaRPr lang="en-US"/>
        </a:p>
      </dgm:t>
    </dgm:pt>
    <dgm:pt modelId="{3ED93B86-60C1-48FE-9E22-00A9149C5FBA}">
      <dgm:prSet/>
      <dgm:spPr/>
      <dgm:t>
        <a:bodyPr/>
        <a:lstStyle/>
        <a:p>
          <a:pPr>
            <a:defRPr cap="all"/>
          </a:pPr>
          <a:r>
            <a:rPr lang="en-US"/>
            <a:t>Target Audience: retailers and buyers in the fitness and wellness business.</a:t>
          </a:r>
        </a:p>
      </dgm:t>
    </dgm:pt>
    <dgm:pt modelId="{856E0ABE-D36B-42A9-B2C2-8F79C57261BE}" type="parTrans" cxnId="{F9A098E6-8D21-4C85-B538-62360C754BA1}">
      <dgm:prSet/>
      <dgm:spPr/>
      <dgm:t>
        <a:bodyPr/>
        <a:lstStyle/>
        <a:p>
          <a:endParaRPr lang="en-US"/>
        </a:p>
      </dgm:t>
    </dgm:pt>
    <dgm:pt modelId="{FD840609-015C-42BC-9A2D-61DA8200DEAC}" type="sibTrans" cxnId="{F9A098E6-8D21-4C85-B538-62360C754BA1}">
      <dgm:prSet/>
      <dgm:spPr/>
      <dgm:t>
        <a:bodyPr/>
        <a:lstStyle/>
        <a:p>
          <a:endParaRPr lang="en-US"/>
        </a:p>
      </dgm:t>
    </dgm:pt>
    <dgm:pt modelId="{08F62241-5F89-4D0F-96EA-6599B8775BC9}">
      <dgm:prSet/>
      <dgm:spPr/>
      <dgm:t>
        <a:bodyPr/>
        <a:lstStyle/>
        <a:p>
          <a:pPr>
            <a:defRPr cap="all"/>
          </a:pPr>
          <a:r>
            <a:rPr lang="en-US"/>
            <a:t>Circulation: 20,000 copies.</a:t>
          </a:r>
        </a:p>
      </dgm:t>
    </dgm:pt>
    <dgm:pt modelId="{66085739-D929-4323-8EB1-F07D0C90D694}" type="parTrans" cxnId="{5AC09D9C-E323-432D-8D19-33CD9D522D42}">
      <dgm:prSet/>
      <dgm:spPr/>
      <dgm:t>
        <a:bodyPr/>
        <a:lstStyle/>
        <a:p>
          <a:endParaRPr lang="en-US"/>
        </a:p>
      </dgm:t>
    </dgm:pt>
    <dgm:pt modelId="{CC4D8DE0-9C1A-4953-85DB-A12DFBA987F9}" type="sibTrans" cxnId="{5AC09D9C-E323-432D-8D19-33CD9D522D42}">
      <dgm:prSet/>
      <dgm:spPr/>
      <dgm:t>
        <a:bodyPr/>
        <a:lstStyle/>
        <a:p>
          <a:endParaRPr lang="en-US"/>
        </a:p>
      </dgm:t>
    </dgm:pt>
    <dgm:pt modelId="{87EDF71B-45D0-45A1-86B1-6A7095A31096}" type="pres">
      <dgm:prSet presAssocID="{3E87738B-DF7B-4BD8-88EE-4AC7B8A3790C}" presName="root" presStyleCnt="0">
        <dgm:presLayoutVars>
          <dgm:dir/>
          <dgm:resizeHandles val="exact"/>
        </dgm:presLayoutVars>
      </dgm:prSet>
      <dgm:spPr/>
    </dgm:pt>
    <dgm:pt modelId="{B651C3BA-E607-433E-97FC-5EB9924F1D42}" type="pres">
      <dgm:prSet presAssocID="{6DDFC9B0-3223-4F5A-BF3F-6D05906D12DA}" presName="compNode" presStyleCnt="0"/>
      <dgm:spPr/>
    </dgm:pt>
    <dgm:pt modelId="{18C7E6EA-32C8-4810-9E0D-6BBB9A609920}" type="pres">
      <dgm:prSet presAssocID="{6DDFC9B0-3223-4F5A-BF3F-6D05906D12DA}" presName="iconBgRect" presStyleLbl="bgShp" presStyleIdx="0" presStyleCnt="3"/>
      <dgm:spPr/>
    </dgm:pt>
    <dgm:pt modelId="{3D14D7C3-78F7-4644-B28C-CE96320B0772}" type="pres">
      <dgm:prSet presAssocID="{6DDFC9B0-3223-4F5A-BF3F-6D05906D12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4CB32286-1251-4705-B081-3FF8C0D02741}" type="pres">
      <dgm:prSet presAssocID="{6DDFC9B0-3223-4F5A-BF3F-6D05906D12DA}" presName="spaceRect" presStyleCnt="0"/>
      <dgm:spPr/>
    </dgm:pt>
    <dgm:pt modelId="{3324E48D-C593-4990-BD17-3879410C6449}" type="pres">
      <dgm:prSet presAssocID="{6DDFC9B0-3223-4F5A-BF3F-6D05906D12DA}" presName="textRect" presStyleLbl="revTx" presStyleIdx="0" presStyleCnt="3">
        <dgm:presLayoutVars>
          <dgm:chMax val="1"/>
          <dgm:chPref val="1"/>
        </dgm:presLayoutVars>
      </dgm:prSet>
      <dgm:spPr/>
    </dgm:pt>
    <dgm:pt modelId="{32C4AD35-A8FA-4C97-B7DD-201F87DD3A4B}" type="pres">
      <dgm:prSet presAssocID="{54AAA38A-7AA0-4494-AB60-DF20F78AC8AE}" presName="sibTrans" presStyleCnt="0"/>
      <dgm:spPr/>
    </dgm:pt>
    <dgm:pt modelId="{58DDB921-9632-4422-B7AA-09B54CA5C22E}" type="pres">
      <dgm:prSet presAssocID="{3ED93B86-60C1-48FE-9E22-00A9149C5FBA}" presName="compNode" presStyleCnt="0"/>
      <dgm:spPr/>
    </dgm:pt>
    <dgm:pt modelId="{98585CCE-99FC-4029-8B60-8DA0F2270FAD}" type="pres">
      <dgm:prSet presAssocID="{3ED93B86-60C1-48FE-9E22-00A9149C5FBA}" presName="iconBgRect" presStyleLbl="bgShp" presStyleIdx="1" presStyleCnt="3"/>
      <dgm:spPr/>
    </dgm:pt>
    <dgm:pt modelId="{411C9DF0-2E44-42B8-85C7-508A8253C21A}" type="pres">
      <dgm:prSet presAssocID="{3ED93B86-60C1-48FE-9E22-00A9149C5F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re"/>
        </a:ext>
      </dgm:extLst>
    </dgm:pt>
    <dgm:pt modelId="{F8F4ED17-9F27-486F-A52D-68F375B5631B}" type="pres">
      <dgm:prSet presAssocID="{3ED93B86-60C1-48FE-9E22-00A9149C5FBA}" presName="spaceRect" presStyleCnt="0"/>
      <dgm:spPr/>
    </dgm:pt>
    <dgm:pt modelId="{B0BAD918-BAFC-47ED-96DB-4AEEB45F2BC8}" type="pres">
      <dgm:prSet presAssocID="{3ED93B86-60C1-48FE-9E22-00A9149C5FBA}" presName="textRect" presStyleLbl="revTx" presStyleIdx="1" presStyleCnt="3">
        <dgm:presLayoutVars>
          <dgm:chMax val="1"/>
          <dgm:chPref val="1"/>
        </dgm:presLayoutVars>
      </dgm:prSet>
      <dgm:spPr/>
    </dgm:pt>
    <dgm:pt modelId="{E7ACE80A-5571-46DF-B18F-CC9BAFE8A329}" type="pres">
      <dgm:prSet presAssocID="{FD840609-015C-42BC-9A2D-61DA8200DEAC}" presName="sibTrans" presStyleCnt="0"/>
      <dgm:spPr/>
    </dgm:pt>
    <dgm:pt modelId="{3991E367-0457-40CE-B1A5-ED1F9AA6793C}" type="pres">
      <dgm:prSet presAssocID="{08F62241-5F89-4D0F-96EA-6599B8775BC9}" presName="compNode" presStyleCnt="0"/>
      <dgm:spPr/>
    </dgm:pt>
    <dgm:pt modelId="{678D707C-1AF9-43C4-A2ED-2C06E90420F6}" type="pres">
      <dgm:prSet presAssocID="{08F62241-5F89-4D0F-96EA-6599B8775BC9}" presName="iconBgRect" presStyleLbl="bgShp" presStyleIdx="2" presStyleCnt="3"/>
      <dgm:spPr/>
    </dgm:pt>
    <dgm:pt modelId="{DFA2D2EA-E8B1-4C6C-8827-13B548776722}" type="pres">
      <dgm:prSet presAssocID="{08F62241-5F89-4D0F-96EA-6599B8775B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hotocopier"/>
        </a:ext>
      </dgm:extLst>
    </dgm:pt>
    <dgm:pt modelId="{282C44BA-0CC3-46D7-9993-18DC6156AE49}" type="pres">
      <dgm:prSet presAssocID="{08F62241-5F89-4D0F-96EA-6599B8775BC9}" presName="spaceRect" presStyleCnt="0"/>
      <dgm:spPr/>
    </dgm:pt>
    <dgm:pt modelId="{34DB1143-7BA2-43BC-81E2-A46849A1A990}" type="pres">
      <dgm:prSet presAssocID="{08F62241-5F89-4D0F-96EA-6599B8775BC9}" presName="textRect" presStyleLbl="revTx" presStyleIdx="2" presStyleCnt="3">
        <dgm:presLayoutVars>
          <dgm:chMax val="1"/>
          <dgm:chPref val="1"/>
        </dgm:presLayoutVars>
      </dgm:prSet>
      <dgm:spPr/>
    </dgm:pt>
  </dgm:ptLst>
  <dgm:cxnLst>
    <dgm:cxn modelId="{5FD19E0D-622A-4A96-919E-2B4137B80FCC}" type="presOf" srcId="{3E87738B-DF7B-4BD8-88EE-4AC7B8A3790C}" destId="{87EDF71B-45D0-45A1-86B1-6A7095A31096}" srcOrd="0" destOrd="0" presId="urn:microsoft.com/office/officeart/2018/5/layout/IconCircleLabelList"/>
    <dgm:cxn modelId="{EA862010-6ADD-4192-9672-CE5A5339C08F}" type="presOf" srcId="{6DDFC9B0-3223-4F5A-BF3F-6D05906D12DA}" destId="{3324E48D-C593-4990-BD17-3879410C6449}" srcOrd="0" destOrd="0" presId="urn:microsoft.com/office/officeart/2018/5/layout/IconCircleLabelList"/>
    <dgm:cxn modelId="{AA13682B-E7C2-450A-91E5-6F33CBA8CBD0}" srcId="{3E87738B-DF7B-4BD8-88EE-4AC7B8A3790C}" destId="{6DDFC9B0-3223-4F5A-BF3F-6D05906D12DA}" srcOrd="0" destOrd="0" parTransId="{8457CBCA-E7DC-4255-BDD8-82FD6C7DF82A}" sibTransId="{54AAA38A-7AA0-4494-AB60-DF20F78AC8AE}"/>
    <dgm:cxn modelId="{4851426C-1477-4D36-AF1E-623DAEE68DA3}" type="presOf" srcId="{08F62241-5F89-4D0F-96EA-6599B8775BC9}" destId="{34DB1143-7BA2-43BC-81E2-A46849A1A990}" srcOrd="0" destOrd="0" presId="urn:microsoft.com/office/officeart/2018/5/layout/IconCircleLabelList"/>
    <dgm:cxn modelId="{1250E39A-EB1F-4F9B-A2C8-0F01592341FD}" type="presOf" srcId="{3ED93B86-60C1-48FE-9E22-00A9149C5FBA}" destId="{B0BAD918-BAFC-47ED-96DB-4AEEB45F2BC8}" srcOrd="0" destOrd="0" presId="urn:microsoft.com/office/officeart/2018/5/layout/IconCircleLabelList"/>
    <dgm:cxn modelId="{5AC09D9C-E323-432D-8D19-33CD9D522D42}" srcId="{3E87738B-DF7B-4BD8-88EE-4AC7B8A3790C}" destId="{08F62241-5F89-4D0F-96EA-6599B8775BC9}" srcOrd="2" destOrd="0" parTransId="{66085739-D929-4323-8EB1-F07D0C90D694}" sibTransId="{CC4D8DE0-9C1A-4953-85DB-A12DFBA987F9}"/>
    <dgm:cxn modelId="{F9A098E6-8D21-4C85-B538-62360C754BA1}" srcId="{3E87738B-DF7B-4BD8-88EE-4AC7B8A3790C}" destId="{3ED93B86-60C1-48FE-9E22-00A9149C5FBA}" srcOrd="1" destOrd="0" parTransId="{856E0ABE-D36B-42A9-B2C2-8F79C57261BE}" sibTransId="{FD840609-015C-42BC-9A2D-61DA8200DEAC}"/>
    <dgm:cxn modelId="{3EBA5B53-B89B-4847-934B-FEC0F1824D49}" type="presParOf" srcId="{87EDF71B-45D0-45A1-86B1-6A7095A31096}" destId="{B651C3BA-E607-433E-97FC-5EB9924F1D42}" srcOrd="0" destOrd="0" presId="urn:microsoft.com/office/officeart/2018/5/layout/IconCircleLabelList"/>
    <dgm:cxn modelId="{775417E4-E60F-455C-A1A3-6D95CE730F2E}" type="presParOf" srcId="{B651C3BA-E607-433E-97FC-5EB9924F1D42}" destId="{18C7E6EA-32C8-4810-9E0D-6BBB9A609920}" srcOrd="0" destOrd="0" presId="urn:microsoft.com/office/officeart/2018/5/layout/IconCircleLabelList"/>
    <dgm:cxn modelId="{D10D3F23-F1DC-4021-B256-6BD584CE75D7}" type="presParOf" srcId="{B651C3BA-E607-433E-97FC-5EB9924F1D42}" destId="{3D14D7C3-78F7-4644-B28C-CE96320B0772}" srcOrd="1" destOrd="0" presId="urn:microsoft.com/office/officeart/2018/5/layout/IconCircleLabelList"/>
    <dgm:cxn modelId="{6402DED3-C868-4477-A6F2-2E7DF4845DFB}" type="presParOf" srcId="{B651C3BA-E607-433E-97FC-5EB9924F1D42}" destId="{4CB32286-1251-4705-B081-3FF8C0D02741}" srcOrd="2" destOrd="0" presId="urn:microsoft.com/office/officeart/2018/5/layout/IconCircleLabelList"/>
    <dgm:cxn modelId="{498A141F-B86F-4846-8925-B3EB91650C67}" type="presParOf" srcId="{B651C3BA-E607-433E-97FC-5EB9924F1D42}" destId="{3324E48D-C593-4990-BD17-3879410C6449}" srcOrd="3" destOrd="0" presId="urn:microsoft.com/office/officeart/2018/5/layout/IconCircleLabelList"/>
    <dgm:cxn modelId="{E397531E-63E8-4FA9-8387-B5C1BC692690}" type="presParOf" srcId="{87EDF71B-45D0-45A1-86B1-6A7095A31096}" destId="{32C4AD35-A8FA-4C97-B7DD-201F87DD3A4B}" srcOrd="1" destOrd="0" presId="urn:microsoft.com/office/officeart/2018/5/layout/IconCircleLabelList"/>
    <dgm:cxn modelId="{D98FA722-061F-4176-893D-376317B49EA5}" type="presParOf" srcId="{87EDF71B-45D0-45A1-86B1-6A7095A31096}" destId="{58DDB921-9632-4422-B7AA-09B54CA5C22E}" srcOrd="2" destOrd="0" presId="urn:microsoft.com/office/officeart/2018/5/layout/IconCircleLabelList"/>
    <dgm:cxn modelId="{85FAD894-5C2C-4C9A-9308-713382A81DD5}" type="presParOf" srcId="{58DDB921-9632-4422-B7AA-09B54CA5C22E}" destId="{98585CCE-99FC-4029-8B60-8DA0F2270FAD}" srcOrd="0" destOrd="0" presId="urn:microsoft.com/office/officeart/2018/5/layout/IconCircleLabelList"/>
    <dgm:cxn modelId="{CB7E7385-B132-4446-ACF1-92B4AEAF11D2}" type="presParOf" srcId="{58DDB921-9632-4422-B7AA-09B54CA5C22E}" destId="{411C9DF0-2E44-42B8-85C7-508A8253C21A}" srcOrd="1" destOrd="0" presId="urn:microsoft.com/office/officeart/2018/5/layout/IconCircleLabelList"/>
    <dgm:cxn modelId="{448F285D-D99F-4ED5-9B1D-9817E05A4B23}" type="presParOf" srcId="{58DDB921-9632-4422-B7AA-09B54CA5C22E}" destId="{F8F4ED17-9F27-486F-A52D-68F375B5631B}" srcOrd="2" destOrd="0" presId="urn:microsoft.com/office/officeart/2018/5/layout/IconCircleLabelList"/>
    <dgm:cxn modelId="{31FA634B-1E8B-4211-829A-2BAA3F804A1B}" type="presParOf" srcId="{58DDB921-9632-4422-B7AA-09B54CA5C22E}" destId="{B0BAD918-BAFC-47ED-96DB-4AEEB45F2BC8}" srcOrd="3" destOrd="0" presId="urn:microsoft.com/office/officeart/2018/5/layout/IconCircleLabelList"/>
    <dgm:cxn modelId="{E2761DAD-4F3B-4068-8F86-F286C4265BCE}" type="presParOf" srcId="{87EDF71B-45D0-45A1-86B1-6A7095A31096}" destId="{E7ACE80A-5571-46DF-B18F-CC9BAFE8A329}" srcOrd="3" destOrd="0" presId="urn:microsoft.com/office/officeart/2018/5/layout/IconCircleLabelList"/>
    <dgm:cxn modelId="{B03E628C-119B-4608-8DBB-A9B31309D02A}" type="presParOf" srcId="{87EDF71B-45D0-45A1-86B1-6A7095A31096}" destId="{3991E367-0457-40CE-B1A5-ED1F9AA6793C}" srcOrd="4" destOrd="0" presId="urn:microsoft.com/office/officeart/2018/5/layout/IconCircleLabelList"/>
    <dgm:cxn modelId="{099897DE-76B8-4B31-B4E1-6CB76A42EB28}" type="presParOf" srcId="{3991E367-0457-40CE-B1A5-ED1F9AA6793C}" destId="{678D707C-1AF9-43C4-A2ED-2C06E90420F6}" srcOrd="0" destOrd="0" presId="urn:microsoft.com/office/officeart/2018/5/layout/IconCircleLabelList"/>
    <dgm:cxn modelId="{414F1F7D-6FDB-4322-859D-BDF3521A1CB7}" type="presParOf" srcId="{3991E367-0457-40CE-B1A5-ED1F9AA6793C}" destId="{DFA2D2EA-E8B1-4C6C-8827-13B548776722}" srcOrd="1" destOrd="0" presId="urn:microsoft.com/office/officeart/2018/5/layout/IconCircleLabelList"/>
    <dgm:cxn modelId="{6BD4A197-A11C-4F92-85DE-D947FCF3721F}" type="presParOf" srcId="{3991E367-0457-40CE-B1A5-ED1F9AA6793C}" destId="{282C44BA-0CC3-46D7-9993-18DC6156AE49}" srcOrd="2" destOrd="0" presId="urn:microsoft.com/office/officeart/2018/5/layout/IconCircleLabelList"/>
    <dgm:cxn modelId="{CC877BC4-F68C-4FB7-9D34-F002B9631ACE}" type="presParOf" srcId="{3991E367-0457-40CE-B1A5-ED1F9AA6793C}" destId="{34DB1143-7BA2-43BC-81E2-A46849A1A99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00E9A-F456-405D-802B-DE7A23E9FFB4}"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BDF31C92-DAB5-492B-BDED-C0C1ECF37744}">
      <dgm:prSet/>
      <dgm:spPr/>
      <dgm:t>
        <a:bodyPr/>
        <a:lstStyle/>
        <a:p>
          <a:r>
            <a:rPr lang="en-CA"/>
            <a:t>Consumer Objective</a:t>
          </a:r>
          <a:endParaRPr lang="en-US"/>
        </a:p>
      </dgm:t>
    </dgm:pt>
    <dgm:pt modelId="{FE608E1B-E01F-4F7C-A5DA-92790BC7EF9B}" type="parTrans" cxnId="{93897510-B5C0-411D-B117-25EB6B6CEC87}">
      <dgm:prSet/>
      <dgm:spPr/>
      <dgm:t>
        <a:bodyPr/>
        <a:lstStyle/>
        <a:p>
          <a:endParaRPr lang="en-US"/>
        </a:p>
      </dgm:t>
    </dgm:pt>
    <dgm:pt modelId="{ACE996EA-EB08-4CEB-8F1C-694BFCD29012}" type="sibTrans" cxnId="{93897510-B5C0-411D-B117-25EB6B6CEC87}">
      <dgm:prSet/>
      <dgm:spPr/>
      <dgm:t>
        <a:bodyPr/>
        <a:lstStyle/>
        <a:p>
          <a:endParaRPr lang="en-US"/>
        </a:p>
      </dgm:t>
    </dgm:pt>
    <dgm:pt modelId="{D23B88EC-4751-48A0-A65F-0152655F8E58}">
      <dgm:prSet/>
      <dgm:spPr/>
      <dgm:t>
        <a:bodyPr/>
        <a:lstStyle/>
        <a:p>
          <a:r>
            <a:rPr lang="en-CA" dirty="0"/>
            <a:t>To achieve repurchase of Herbalife protein shake amongst 25% of loyal customers (19-45year old males and females on dieting )within 6 months campaign</a:t>
          </a:r>
          <a:endParaRPr lang="en-US" dirty="0"/>
        </a:p>
      </dgm:t>
    </dgm:pt>
    <dgm:pt modelId="{6A4D5CA3-81A3-41A6-9828-5D09A2BB95BC}" type="parTrans" cxnId="{36DF58D6-AD15-4641-AD01-23F6DEE2F2A4}">
      <dgm:prSet/>
      <dgm:spPr/>
      <dgm:t>
        <a:bodyPr/>
        <a:lstStyle/>
        <a:p>
          <a:endParaRPr lang="en-US"/>
        </a:p>
      </dgm:t>
    </dgm:pt>
    <dgm:pt modelId="{B9E581B6-68F4-4749-A144-EB3ED7CB7E74}" type="sibTrans" cxnId="{36DF58D6-AD15-4641-AD01-23F6DEE2F2A4}">
      <dgm:prSet/>
      <dgm:spPr/>
      <dgm:t>
        <a:bodyPr/>
        <a:lstStyle/>
        <a:p>
          <a:endParaRPr lang="en-US"/>
        </a:p>
      </dgm:t>
    </dgm:pt>
    <dgm:pt modelId="{074C1A2D-9B3E-40F6-8BA3-1832596F7B64}" type="pres">
      <dgm:prSet presAssocID="{8A100E9A-F456-405D-802B-DE7A23E9FFB4}" presName="diagram" presStyleCnt="0">
        <dgm:presLayoutVars>
          <dgm:dir/>
          <dgm:resizeHandles/>
        </dgm:presLayoutVars>
      </dgm:prSet>
      <dgm:spPr/>
    </dgm:pt>
    <dgm:pt modelId="{7344BFD0-7C2B-47F1-9A2B-0529427B7570}" type="pres">
      <dgm:prSet presAssocID="{BDF31C92-DAB5-492B-BDED-C0C1ECF37744}" presName="firstNode" presStyleLbl="node1" presStyleIdx="0" presStyleCnt="2">
        <dgm:presLayoutVars>
          <dgm:bulletEnabled val="1"/>
        </dgm:presLayoutVars>
      </dgm:prSet>
      <dgm:spPr/>
    </dgm:pt>
    <dgm:pt modelId="{42D4AE54-DD3A-4576-921A-3E6BDD5527F2}" type="pres">
      <dgm:prSet presAssocID="{ACE996EA-EB08-4CEB-8F1C-694BFCD29012}" presName="sibTrans" presStyleLbl="sibTrans2D1" presStyleIdx="0" presStyleCnt="1"/>
      <dgm:spPr/>
    </dgm:pt>
    <dgm:pt modelId="{45B3A848-E2AF-45CF-8B8C-19A1B95C4C02}" type="pres">
      <dgm:prSet presAssocID="{D23B88EC-4751-48A0-A65F-0152655F8E58}" presName="lastNode" presStyleLbl="node1" presStyleIdx="1" presStyleCnt="2">
        <dgm:presLayoutVars>
          <dgm:bulletEnabled val="1"/>
        </dgm:presLayoutVars>
      </dgm:prSet>
      <dgm:spPr/>
    </dgm:pt>
  </dgm:ptLst>
  <dgm:cxnLst>
    <dgm:cxn modelId="{689D360C-9379-4B41-897D-ECBFD86CC2D6}" type="presOf" srcId="{BDF31C92-DAB5-492B-BDED-C0C1ECF37744}" destId="{7344BFD0-7C2B-47F1-9A2B-0529427B7570}" srcOrd="0" destOrd="0" presId="urn:microsoft.com/office/officeart/2005/8/layout/bProcess2"/>
    <dgm:cxn modelId="{93897510-B5C0-411D-B117-25EB6B6CEC87}" srcId="{8A100E9A-F456-405D-802B-DE7A23E9FFB4}" destId="{BDF31C92-DAB5-492B-BDED-C0C1ECF37744}" srcOrd="0" destOrd="0" parTransId="{FE608E1B-E01F-4F7C-A5DA-92790BC7EF9B}" sibTransId="{ACE996EA-EB08-4CEB-8F1C-694BFCD29012}"/>
    <dgm:cxn modelId="{32F2F01D-8498-492F-86B1-1E41C768EEA8}" type="presOf" srcId="{ACE996EA-EB08-4CEB-8F1C-694BFCD29012}" destId="{42D4AE54-DD3A-4576-921A-3E6BDD5527F2}" srcOrd="0" destOrd="0" presId="urn:microsoft.com/office/officeart/2005/8/layout/bProcess2"/>
    <dgm:cxn modelId="{C75CDF54-9C6F-46FC-86FC-229DEE931857}" type="presOf" srcId="{D23B88EC-4751-48A0-A65F-0152655F8E58}" destId="{45B3A848-E2AF-45CF-8B8C-19A1B95C4C02}" srcOrd="0" destOrd="0" presId="urn:microsoft.com/office/officeart/2005/8/layout/bProcess2"/>
    <dgm:cxn modelId="{7A152856-15C1-446F-99D3-0C36F4A9A0D0}" type="presOf" srcId="{8A100E9A-F456-405D-802B-DE7A23E9FFB4}" destId="{074C1A2D-9B3E-40F6-8BA3-1832596F7B64}" srcOrd="0" destOrd="0" presId="urn:microsoft.com/office/officeart/2005/8/layout/bProcess2"/>
    <dgm:cxn modelId="{36DF58D6-AD15-4641-AD01-23F6DEE2F2A4}" srcId="{8A100E9A-F456-405D-802B-DE7A23E9FFB4}" destId="{D23B88EC-4751-48A0-A65F-0152655F8E58}" srcOrd="1" destOrd="0" parTransId="{6A4D5CA3-81A3-41A6-9828-5D09A2BB95BC}" sibTransId="{B9E581B6-68F4-4749-A144-EB3ED7CB7E74}"/>
    <dgm:cxn modelId="{EE99FF06-0CAF-48A7-8565-8ABAA471AC39}" type="presParOf" srcId="{074C1A2D-9B3E-40F6-8BA3-1832596F7B64}" destId="{7344BFD0-7C2B-47F1-9A2B-0529427B7570}" srcOrd="0" destOrd="0" presId="urn:microsoft.com/office/officeart/2005/8/layout/bProcess2"/>
    <dgm:cxn modelId="{C4F54FBF-5444-44AD-95CD-4210CD219555}" type="presParOf" srcId="{074C1A2D-9B3E-40F6-8BA3-1832596F7B64}" destId="{42D4AE54-DD3A-4576-921A-3E6BDD5527F2}" srcOrd="1" destOrd="0" presId="urn:microsoft.com/office/officeart/2005/8/layout/bProcess2"/>
    <dgm:cxn modelId="{C3704DD7-838C-4B39-94D6-7AFEDFAC44F5}" type="presParOf" srcId="{074C1A2D-9B3E-40F6-8BA3-1832596F7B64}" destId="{45B3A848-E2AF-45CF-8B8C-19A1B95C4C02}"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F6712F-72D9-40AA-B6E1-08B472319B80}"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A7EA4CBD-4570-497F-8C6A-32BA85F2AD9C}">
      <dgm:prSet/>
      <dgm:spPr/>
      <dgm:t>
        <a:bodyPr/>
        <a:lstStyle/>
        <a:p>
          <a:pPr>
            <a:lnSpc>
              <a:spcPct val="100000"/>
            </a:lnSpc>
            <a:defRPr cap="all"/>
          </a:pPr>
          <a:r>
            <a:rPr lang="en-US" dirty="0"/>
            <a:t>To build strong connections with key buyers and retail managers in order to guarantee Herbalife Protein products are prominently displayed and promoted.</a:t>
          </a:r>
        </a:p>
      </dgm:t>
    </dgm:pt>
    <dgm:pt modelId="{3B9D2D43-4F5F-48BE-A81D-A073C23F23DC}" type="parTrans" cxnId="{813C16BD-97A0-4E19-8A12-E037792F6E53}">
      <dgm:prSet/>
      <dgm:spPr/>
      <dgm:t>
        <a:bodyPr/>
        <a:lstStyle/>
        <a:p>
          <a:endParaRPr lang="en-US"/>
        </a:p>
      </dgm:t>
    </dgm:pt>
    <dgm:pt modelId="{45F1345B-0B49-4C31-B942-00CAFD2F7CA4}" type="sibTrans" cxnId="{813C16BD-97A0-4E19-8A12-E037792F6E53}">
      <dgm:prSet/>
      <dgm:spPr/>
      <dgm:t>
        <a:bodyPr/>
        <a:lstStyle/>
        <a:p>
          <a:pPr>
            <a:lnSpc>
              <a:spcPct val="100000"/>
            </a:lnSpc>
          </a:pPr>
          <a:endParaRPr lang="en-US"/>
        </a:p>
      </dgm:t>
    </dgm:pt>
    <dgm:pt modelId="{48366154-8119-4633-86E6-829C66E88233}">
      <dgm:prSet/>
      <dgm:spPr/>
      <dgm:t>
        <a:bodyPr/>
        <a:lstStyle/>
        <a:p>
          <a:pPr>
            <a:lnSpc>
              <a:spcPct val="100000"/>
            </a:lnSpc>
            <a:defRPr cap="all"/>
          </a:pPr>
          <a:r>
            <a:rPr lang="en-US" dirty="0"/>
            <a:t>To obtain distribution agreements with major retail chains, with a goal of increasing retail presence by 15%.</a:t>
          </a:r>
        </a:p>
      </dgm:t>
    </dgm:pt>
    <dgm:pt modelId="{3AC23E53-4809-4494-8F38-E58072824DEC}" type="parTrans" cxnId="{453E05F6-131A-4801-9448-7582A034C6F9}">
      <dgm:prSet/>
      <dgm:spPr/>
      <dgm:t>
        <a:bodyPr/>
        <a:lstStyle/>
        <a:p>
          <a:endParaRPr lang="en-US"/>
        </a:p>
      </dgm:t>
    </dgm:pt>
    <dgm:pt modelId="{904B43FB-C197-4069-B8A3-0D453E85CDA3}" type="sibTrans" cxnId="{453E05F6-131A-4801-9448-7582A034C6F9}">
      <dgm:prSet/>
      <dgm:spPr/>
      <dgm:t>
        <a:bodyPr/>
        <a:lstStyle/>
        <a:p>
          <a:endParaRPr lang="en-US"/>
        </a:p>
      </dgm:t>
    </dgm:pt>
    <dgm:pt modelId="{220F98B2-D96B-405C-9DE9-A607A537AAAB}" type="pres">
      <dgm:prSet presAssocID="{76F6712F-72D9-40AA-B6E1-08B472319B80}" presName="root" presStyleCnt="0">
        <dgm:presLayoutVars>
          <dgm:dir/>
          <dgm:resizeHandles val="exact"/>
        </dgm:presLayoutVars>
      </dgm:prSet>
      <dgm:spPr/>
    </dgm:pt>
    <dgm:pt modelId="{BA9D67BC-ABAD-4E2E-A4C7-23F902BBFEE5}" type="pres">
      <dgm:prSet presAssocID="{A7EA4CBD-4570-497F-8C6A-32BA85F2AD9C}" presName="compNode" presStyleCnt="0"/>
      <dgm:spPr/>
    </dgm:pt>
    <dgm:pt modelId="{DC2DB8EC-0772-476A-98EE-1864BB0C2F0C}" type="pres">
      <dgm:prSet presAssocID="{A7EA4CBD-4570-497F-8C6A-32BA85F2AD9C}" presName="iconBgRect" presStyleLbl="bgShp" presStyleIdx="0" presStyleCnt="2"/>
      <dgm:spPr>
        <a:prstGeom prst="round2DiagRect">
          <a:avLst>
            <a:gd name="adj1" fmla="val 29727"/>
            <a:gd name="adj2" fmla="val 0"/>
          </a:avLst>
        </a:prstGeom>
      </dgm:spPr>
    </dgm:pt>
    <dgm:pt modelId="{8BDD5FA1-41EC-4323-A186-5AF93949C45F}" type="pres">
      <dgm:prSet presAssocID="{A7EA4CBD-4570-497F-8C6A-32BA85F2AD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osk"/>
        </a:ext>
      </dgm:extLst>
    </dgm:pt>
    <dgm:pt modelId="{2B3CD406-AC37-49D9-B797-C5FBD65EB34B}" type="pres">
      <dgm:prSet presAssocID="{A7EA4CBD-4570-497F-8C6A-32BA85F2AD9C}" presName="spaceRect" presStyleCnt="0"/>
      <dgm:spPr/>
    </dgm:pt>
    <dgm:pt modelId="{FE6C1465-F04D-4938-905C-77633D021643}" type="pres">
      <dgm:prSet presAssocID="{A7EA4CBD-4570-497F-8C6A-32BA85F2AD9C}" presName="textRect" presStyleLbl="revTx" presStyleIdx="0" presStyleCnt="2">
        <dgm:presLayoutVars>
          <dgm:chMax val="1"/>
          <dgm:chPref val="1"/>
        </dgm:presLayoutVars>
      </dgm:prSet>
      <dgm:spPr/>
    </dgm:pt>
    <dgm:pt modelId="{45F06BF1-AE55-4667-9A10-B1D004CE769F}" type="pres">
      <dgm:prSet presAssocID="{45F1345B-0B49-4C31-B942-00CAFD2F7CA4}" presName="sibTrans" presStyleCnt="0"/>
      <dgm:spPr/>
    </dgm:pt>
    <dgm:pt modelId="{7CBDF084-A18C-41DE-8C61-1C40413DD4C2}" type="pres">
      <dgm:prSet presAssocID="{48366154-8119-4633-86E6-829C66E88233}" presName="compNode" presStyleCnt="0"/>
      <dgm:spPr/>
    </dgm:pt>
    <dgm:pt modelId="{4B04062C-1102-43EC-8CB9-6B99A0429D9A}" type="pres">
      <dgm:prSet presAssocID="{48366154-8119-4633-86E6-829C66E88233}" presName="iconBgRect" presStyleLbl="bgShp" presStyleIdx="1" presStyleCnt="2"/>
      <dgm:spPr>
        <a:prstGeom prst="round2DiagRect">
          <a:avLst>
            <a:gd name="adj1" fmla="val 29727"/>
            <a:gd name="adj2" fmla="val 0"/>
          </a:avLst>
        </a:prstGeom>
      </dgm:spPr>
    </dgm:pt>
    <dgm:pt modelId="{61C67A71-2EFC-46C2-8177-7036897542F8}" type="pres">
      <dgm:prSet presAssocID="{48366154-8119-4633-86E6-829C66E8823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E5EBFEDA-F6C5-4DE3-8AB4-7364F0B0A50D}" type="pres">
      <dgm:prSet presAssocID="{48366154-8119-4633-86E6-829C66E88233}" presName="spaceRect" presStyleCnt="0"/>
      <dgm:spPr/>
    </dgm:pt>
    <dgm:pt modelId="{DA505104-E0DA-4498-B4C4-E789BD74F876}" type="pres">
      <dgm:prSet presAssocID="{48366154-8119-4633-86E6-829C66E88233}" presName="textRect" presStyleLbl="revTx" presStyleIdx="1" presStyleCnt="2">
        <dgm:presLayoutVars>
          <dgm:chMax val="1"/>
          <dgm:chPref val="1"/>
        </dgm:presLayoutVars>
      </dgm:prSet>
      <dgm:spPr/>
    </dgm:pt>
  </dgm:ptLst>
  <dgm:cxnLst>
    <dgm:cxn modelId="{9D126D36-DABE-46F9-8435-D25D46D0BA18}" type="presOf" srcId="{A7EA4CBD-4570-497F-8C6A-32BA85F2AD9C}" destId="{FE6C1465-F04D-4938-905C-77633D021643}" srcOrd="0" destOrd="0" presId="urn:microsoft.com/office/officeart/2018/5/layout/IconLeafLabelList"/>
    <dgm:cxn modelId="{5DE3E89F-5A55-48A6-9E81-70E5ECD6EDDF}" type="presOf" srcId="{76F6712F-72D9-40AA-B6E1-08B472319B80}" destId="{220F98B2-D96B-405C-9DE9-A607A537AAAB}" srcOrd="0" destOrd="0" presId="urn:microsoft.com/office/officeart/2018/5/layout/IconLeafLabelList"/>
    <dgm:cxn modelId="{813C16BD-97A0-4E19-8A12-E037792F6E53}" srcId="{76F6712F-72D9-40AA-B6E1-08B472319B80}" destId="{A7EA4CBD-4570-497F-8C6A-32BA85F2AD9C}" srcOrd="0" destOrd="0" parTransId="{3B9D2D43-4F5F-48BE-A81D-A073C23F23DC}" sibTransId="{45F1345B-0B49-4C31-B942-00CAFD2F7CA4}"/>
    <dgm:cxn modelId="{92B9FEE3-4124-431E-A57B-0665962BBA22}" type="presOf" srcId="{48366154-8119-4633-86E6-829C66E88233}" destId="{DA505104-E0DA-4498-B4C4-E789BD74F876}" srcOrd="0" destOrd="0" presId="urn:microsoft.com/office/officeart/2018/5/layout/IconLeafLabelList"/>
    <dgm:cxn modelId="{453E05F6-131A-4801-9448-7582A034C6F9}" srcId="{76F6712F-72D9-40AA-B6E1-08B472319B80}" destId="{48366154-8119-4633-86E6-829C66E88233}" srcOrd="1" destOrd="0" parTransId="{3AC23E53-4809-4494-8F38-E58072824DEC}" sibTransId="{904B43FB-C197-4069-B8A3-0D453E85CDA3}"/>
    <dgm:cxn modelId="{4302D501-B966-4151-8478-1394BB1E2209}" type="presParOf" srcId="{220F98B2-D96B-405C-9DE9-A607A537AAAB}" destId="{BA9D67BC-ABAD-4E2E-A4C7-23F902BBFEE5}" srcOrd="0" destOrd="0" presId="urn:microsoft.com/office/officeart/2018/5/layout/IconLeafLabelList"/>
    <dgm:cxn modelId="{F7CC4D69-06CE-4D4D-8D2B-E94D78566BB7}" type="presParOf" srcId="{BA9D67BC-ABAD-4E2E-A4C7-23F902BBFEE5}" destId="{DC2DB8EC-0772-476A-98EE-1864BB0C2F0C}" srcOrd="0" destOrd="0" presId="urn:microsoft.com/office/officeart/2018/5/layout/IconLeafLabelList"/>
    <dgm:cxn modelId="{5F34C699-62FA-44E6-A350-16AA25233FE0}" type="presParOf" srcId="{BA9D67BC-ABAD-4E2E-A4C7-23F902BBFEE5}" destId="{8BDD5FA1-41EC-4323-A186-5AF93949C45F}" srcOrd="1" destOrd="0" presId="urn:microsoft.com/office/officeart/2018/5/layout/IconLeafLabelList"/>
    <dgm:cxn modelId="{A755D674-CBB7-4575-98A2-05D5F5ABE7DC}" type="presParOf" srcId="{BA9D67BC-ABAD-4E2E-A4C7-23F902BBFEE5}" destId="{2B3CD406-AC37-49D9-B797-C5FBD65EB34B}" srcOrd="2" destOrd="0" presId="urn:microsoft.com/office/officeart/2018/5/layout/IconLeafLabelList"/>
    <dgm:cxn modelId="{DEDC082C-98E4-4774-B64B-B44FEFC960A0}" type="presParOf" srcId="{BA9D67BC-ABAD-4E2E-A4C7-23F902BBFEE5}" destId="{FE6C1465-F04D-4938-905C-77633D021643}" srcOrd="3" destOrd="0" presId="urn:microsoft.com/office/officeart/2018/5/layout/IconLeafLabelList"/>
    <dgm:cxn modelId="{6FE6F031-4650-4131-8DA5-E697F9B91C78}" type="presParOf" srcId="{220F98B2-D96B-405C-9DE9-A607A537AAAB}" destId="{45F06BF1-AE55-4667-9A10-B1D004CE769F}" srcOrd="1" destOrd="0" presId="urn:microsoft.com/office/officeart/2018/5/layout/IconLeafLabelList"/>
    <dgm:cxn modelId="{E52E6AF4-6C84-4E26-8EBA-1734960F4E30}" type="presParOf" srcId="{220F98B2-D96B-405C-9DE9-A607A537AAAB}" destId="{7CBDF084-A18C-41DE-8C61-1C40413DD4C2}" srcOrd="2" destOrd="0" presId="urn:microsoft.com/office/officeart/2018/5/layout/IconLeafLabelList"/>
    <dgm:cxn modelId="{9476F9FF-F04D-466B-9E6D-AC5C93B24B18}" type="presParOf" srcId="{7CBDF084-A18C-41DE-8C61-1C40413DD4C2}" destId="{4B04062C-1102-43EC-8CB9-6B99A0429D9A}" srcOrd="0" destOrd="0" presId="urn:microsoft.com/office/officeart/2018/5/layout/IconLeafLabelList"/>
    <dgm:cxn modelId="{7A503436-F723-431C-A94C-B2A97420BB9E}" type="presParOf" srcId="{7CBDF084-A18C-41DE-8C61-1C40413DD4C2}" destId="{61C67A71-2EFC-46C2-8177-7036897542F8}" srcOrd="1" destOrd="0" presId="urn:microsoft.com/office/officeart/2018/5/layout/IconLeafLabelList"/>
    <dgm:cxn modelId="{94D9A5A1-0815-45EA-B276-D49DFABD734B}" type="presParOf" srcId="{7CBDF084-A18C-41DE-8C61-1C40413DD4C2}" destId="{E5EBFEDA-F6C5-4DE3-8AB4-7364F0B0A50D}" srcOrd="2" destOrd="0" presId="urn:microsoft.com/office/officeart/2018/5/layout/IconLeafLabelList"/>
    <dgm:cxn modelId="{E1FB3E0D-46D5-431D-859B-48A6DFD7C0AA}" type="presParOf" srcId="{7CBDF084-A18C-41DE-8C61-1C40413DD4C2}" destId="{DA505104-E0DA-4498-B4C4-E789BD74F87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0178E-31F4-46C9-9F92-0612AB1294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6744DEF-EDA0-4346-A1CF-E937E4504239}">
      <dgm:prSet/>
      <dgm:spPr/>
      <dgm:t>
        <a:bodyPr/>
        <a:lstStyle/>
        <a:p>
          <a:r>
            <a:rPr lang="en-CA"/>
            <a:t>Demographic Profile</a:t>
          </a:r>
          <a:endParaRPr lang="en-US"/>
        </a:p>
      </dgm:t>
    </dgm:pt>
    <dgm:pt modelId="{90B5884B-928D-47BC-9876-93C0194B0460}" type="parTrans" cxnId="{441C1FD6-C68C-4092-8DDA-155C42335050}">
      <dgm:prSet/>
      <dgm:spPr/>
      <dgm:t>
        <a:bodyPr/>
        <a:lstStyle/>
        <a:p>
          <a:endParaRPr lang="en-US"/>
        </a:p>
      </dgm:t>
    </dgm:pt>
    <dgm:pt modelId="{BA160D25-D082-4856-B3EE-59C493109DA9}" type="sibTrans" cxnId="{441C1FD6-C68C-4092-8DDA-155C42335050}">
      <dgm:prSet/>
      <dgm:spPr/>
      <dgm:t>
        <a:bodyPr/>
        <a:lstStyle/>
        <a:p>
          <a:endParaRPr lang="en-US"/>
        </a:p>
      </dgm:t>
    </dgm:pt>
    <dgm:pt modelId="{822E420C-D13B-4EFF-93C8-9F395FD2BD14}">
      <dgm:prSet/>
      <dgm:spPr/>
      <dgm:t>
        <a:bodyPr/>
        <a:lstStyle/>
        <a:p>
          <a:r>
            <a:rPr lang="en-US"/>
            <a:t>Active adults between the ages of 25 and 45 who are health-conscious.</a:t>
          </a:r>
        </a:p>
      </dgm:t>
    </dgm:pt>
    <dgm:pt modelId="{7537AF20-DBFE-47AA-98BF-AE31D41620B8}" type="parTrans" cxnId="{AD19706D-9EC0-48E2-8AEB-6A200CFCE83A}">
      <dgm:prSet/>
      <dgm:spPr/>
      <dgm:t>
        <a:bodyPr/>
        <a:lstStyle/>
        <a:p>
          <a:endParaRPr lang="en-US"/>
        </a:p>
      </dgm:t>
    </dgm:pt>
    <dgm:pt modelId="{0E8E2BD5-9837-4053-9454-1E2CA4289F9B}" type="sibTrans" cxnId="{AD19706D-9EC0-48E2-8AEB-6A200CFCE83A}">
      <dgm:prSet/>
      <dgm:spPr/>
      <dgm:t>
        <a:bodyPr/>
        <a:lstStyle/>
        <a:p>
          <a:endParaRPr lang="en-US"/>
        </a:p>
      </dgm:t>
    </dgm:pt>
    <dgm:pt modelId="{162D4241-2063-4C7E-AB41-747DDBA8E682}">
      <dgm:prSet/>
      <dgm:spPr/>
      <dgm:t>
        <a:bodyPr/>
        <a:lstStyle/>
        <a:p>
          <a:r>
            <a:rPr lang="en-US"/>
            <a:t>Fitness Enthusiasts: People who regularly exercise, work out, or participate in sports and want to improve their fitness by using protein supplements.</a:t>
          </a:r>
        </a:p>
      </dgm:t>
    </dgm:pt>
    <dgm:pt modelId="{275F17A9-028D-4222-AC1F-8227D722C0B5}" type="parTrans" cxnId="{40E767FA-7010-4F32-AC52-553B546A9CC4}">
      <dgm:prSet/>
      <dgm:spPr/>
      <dgm:t>
        <a:bodyPr/>
        <a:lstStyle/>
        <a:p>
          <a:endParaRPr lang="en-US"/>
        </a:p>
      </dgm:t>
    </dgm:pt>
    <dgm:pt modelId="{5AFBA41C-8FD4-4F87-9DBF-C3202C087B31}" type="sibTrans" cxnId="{40E767FA-7010-4F32-AC52-553B546A9CC4}">
      <dgm:prSet/>
      <dgm:spPr/>
      <dgm:t>
        <a:bodyPr/>
        <a:lstStyle/>
        <a:p>
          <a:endParaRPr lang="en-US"/>
        </a:p>
      </dgm:t>
    </dgm:pt>
    <dgm:pt modelId="{D8EE9551-C384-4050-90F4-6017F58FB1B2}" type="pres">
      <dgm:prSet presAssocID="{02A0178E-31F4-46C9-9F92-0612AB1294D8}" presName="linear" presStyleCnt="0">
        <dgm:presLayoutVars>
          <dgm:animLvl val="lvl"/>
          <dgm:resizeHandles val="exact"/>
        </dgm:presLayoutVars>
      </dgm:prSet>
      <dgm:spPr/>
    </dgm:pt>
    <dgm:pt modelId="{6B4351C5-2DA1-48AC-AB2C-EBBC10E84709}" type="pres">
      <dgm:prSet presAssocID="{66744DEF-EDA0-4346-A1CF-E937E4504239}" presName="parentText" presStyleLbl="node1" presStyleIdx="0" presStyleCnt="3">
        <dgm:presLayoutVars>
          <dgm:chMax val="0"/>
          <dgm:bulletEnabled val="1"/>
        </dgm:presLayoutVars>
      </dgm:prSet>
      <dgm:spPr/>
    </dgm:pt>
    <dgm:pt modelId="{3E484BA7-D1A5-483E-BAAD-A9DFB04BCE17}" type="pres">
      <dgm:prSet presAssocID="{BA160D25-D082-4856-B3EE-59C493109DA9}" presName="spacer" presStyleCnt="0"/>
      <dgm:spPr/>
    </dgm:pt>
    <dgm:pt modelId="{614BE85E-E7CE-47A6-B406-4370C6A2A61D}" type="pres">
      <dgm:prSet presAssocID="{822E420C-D13B-4EFF-93C8-9F395FD2BD14}" presName="parentText" presStyleLbl="node1" presStyleIdx="1" presStyleCnt="3">
        <dgm:presLayoutVars>
          <dgm:chMax val="0"/>
          <dgm:bulletEnabled val="1"/>
        </dgm:presLayoutVars>
      </dgm:prSet>
      <dgm:spPr/>
    </dgm:pt>
    <dgm:pt modelId="{A5457CDD-5D3F-4004-855E-9B301CC3DD67}" type="pres">
      <dgm:prSet presAssocID="{0E8E2BD5-9837-4053-9454-1E2CA4289F9B}" presName="spacer" presStyleCnt="0"/>
      <dgm:spPr/>
    </dgm:pt>
    <dgm:pt modelId="{669F9D8F-F47C-4DDA-A18A-E99B99A6C498}" type="pres">
      <dgm:prSet presAssocID="{162D4241-2063-4C7E-AB41-747DDBA8E682}" presName="parentText" presStyleLbl="node1" presStyleIdx="2" presStyleCnt="3">
        <dgm:presLayoutVars>
          <dgm:chMax val="0"/>
          <dgm:bulletEnabled val="1"/>
        </dgm:presLayoutVars>
      </dgm:prSet>
      <dgm:spPr/>
    </dgm:pt>
  </dgm:ptLst>
  <dgm:cxnLst>
    <dgm:cxn modelId="{B71A9D0E-AF34-457C-934D-9D51B87DE873}" type="presOf" srcId="{162D4241-2063-4C7E-AB41-747DDBA8E682}" destId="{669F9D8F-F47C-4DDA-A18A-E99B99A6C498}" srcOrd="0" destOrd="0" presId="urn:microsoft.com/office/officeart/2005/8/layout/vList2"/>
    <dgm:cxn modelId="{B219651D-F987-4D4A-A1EA-FCF31B9C8DF1}" type="presOf" srcId="{822E420C-D13B-4EFF-93C8-9F395FD2BD14}" destId="{614BE85E-E7CE-47A6-B406-4370C6A2A61D}" srcOrd="0" destOrd="0" presId="urn:microsoft.com/office/officeart/2005/8/layout/vList2"/>
    <dgm:cxn modelId="{3E9EB731-8BE9-41A0-92A2-CA8C2778A186}" type="presOf" srcId="{66744DEF-EDA0-4346-A1CF-E937E4504239}" destId="{6B4351C5-2DA1-48AC-AB2C-EBBC10E84709}" srcOrd="0" destOrd="0" presId="urn:microsoft.com/office/officeart/2005/8/layout/vList2"/>
    <dgm:cxn modelId="{AD19706D-9EC0-48E2-8AEB-6A200CFCE83A}" srcId="{02A0178E-31F4-46C9-9F92-0612AB1294D8}" destId="{822E420C-D13B-4EFF-93C8-9F395FD2BD14}" srcOrd="1" destOrd="0" parTransId="{7537AF20-DBFE-47AA-98BF-AE31D41620B8}" sibTransId="{0E8E2BD5-9837-4053-9454-1E2CA4289F9B}"/>
    <dgm:cxn modelId="{25EFC6CE-547B-49AF-9A69-901D4614AE39}" type="presOf" srcId="{02A0178E-31F4-46C9-9F92-0612AB1294D8}" destId="{D8EE9551-C384-4050-90F4-6017F58FB1B2}" srcOrd="0" destOrd="0" presId="urn:microsoft.com/office/officeart/2005/8/layout/vList2"/>
    <dgm:cxn modelId="{441C1FD6-C68C-4092-8DDA-155C42335050}" srcId="{02A0178E-31F4-46C9-9F92-0612AB1294D8}" destId="{66744DEF-EDA0-4346-A1CF-E937E4504239}" srcOrd="0" destOrd="0" parTransId="{90B5884B-928D-47BC-9876-93C0194B0460}" sibTransId="{BA160D25-D082-4856-B3EE-59C493109DA9}"/>
    <dgm:cxn modelId="{40E767FA-7010-4F32-AC52-553B546A9CC4}" srcId="{02A0178E-31F4-46C9-9F92-0612AB1294D8}" destId="{162D4241-2063-4C7E-AB41-747DDBA8E682}" srcOrd="2" destOrd="0" parTransId="{275F17A9-028D-4222-AC1F-8227D722C0B5}" sibTransId="{5AFBA41C-8FD4-4F87-9DBF-C3202C087B31}"/>
    <dgm:cxn modelId="{702DADBB-7039-44AC-81B2-1F25A04D746A}" type="presParOf" srcId="{D8EE9551-C384-4050-90F4-6017F58FB1B2}" destId="{6B4351C5-2DA1-48AC-AB2C-EBBC10E84709}" srcOrd="0" destOrd="0" presId="urn:microsoft.com/office/officeart/2005/8/layout/vList2"/>
    <dgm:cxn modelId="{BD96157B-8619-43C4-A689-100F0EF7DF86}" type="presParOf" srcId="{D8EE9551-C384-4050-90F4-6017F58FB1B2}" destId="{3E484BA7-D1A5-483E-BAAD-A9DFB04BCE17}" srcOrd="1" destOrd="0" presId="urn:microsoft.com/office/officeart/2005/8/layout/vList2"/>
    <dgm:cxn modelId="{348CBFE0-A483-4C17-B974-22C482941A1D}" type="presParOf" srcId="{D8EE9551-C384-4050-90F4-6017F58FB1B2}" destId="{614BE85E-E7CE-47A6-B406-4370C6A2A61D}" srcOrd="2" destOrd="0" presId="urn:microsoft.com/office/officeart/2005/8/layout/vList2"/>
    <dgm:cxn modelId="{1873ABA1-F1A4-4E3A-A9F7-1A7A8ECAF3C6}" type="presParOf" srcId="{D8EE9551-C384-4050-90F4-6017F58FB1B2}" destId="{A5457CDD-5D3F-4004-855E-9B301CC3DD67}" srcOrd="3" destOrd="0" presId="urn:microsoft.com/office/officeart/2005/8/layout/vList2"/>
    <dgm:cxn modelId="{1A5BD464-36F0-4BBA-8490-BE23A1450204}" type="presParOf" srcId="{D8EE9551-C384-4050-90F4-6017F58FB1B2}" destId="{669F9D8F-F47C-4DDA-A18A-E99B99A6C49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0BF9B5-8186-4779-B721-778E4D6800B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6A06EC-9A37-4A40-B28D-FF55E2014E2E}">
      <dgm:prSet/>
      <dgm:spPr/>
      <dgm:t>
        <a:bodyPr/>
        <a:lstStyle/>
        <a:p>
          <a:r>
            <a:rPr lang="en-CA" dirty="0" err="1"/>
            <a:t>Loyals</a:t>
          </a:r>
          <a:r>
            <a:rPr lang="en-CA" dirty="0"/>
            <a:t>: - some people are using the products of </a:t>
          </a:r>
          <a:r>
            <a:rPr lang="en-CA" dirty="0" err="1"/>
            <a:t>herbalife</a:t>
          </a:r>
          <a:r>
            <a:rPr lang="en-CA" dirty="0"/>
            <a:t> from the long time so that individual will definitely in the target </a:t>
          </a:r>
          <a:endParaRPr lang="en-US" dirty="0"/>
        </a:p>
      </dgm:t>
    </dgm:pt>
    <dgm:pt modelId="{89F4D99C-4660-4F29-B835-223DE177B560}" type="parTrans" cxnId="{22A1D580-9678-4E16-8B8F-898CAA4B1A81}">
      <dgm:prSet/>
      <dgm:spPr/>
      <dgm:t>
        <a:bodyPr/>
        <a:lstStyle/>
        <a:p>
          <a:endParaRPr lang="en-US"/>
        </a:p>
      </dgm:t>
    </dgm:pt>
    <dgm:pt modelId="{857092A6-1FFE-41FA-907E-C2FC9B94F69C}" type="sibTrans" cxnId="{22A1D580-9678-4E16-8B8F-898CAA4B1A81}">
      <dgm:prSet/>
      <dgm:spPr/>
      <dgm:t>
        <a:bodyPr/>
        <a:lstStyle/>
        <a:p>
          <a:endParaRPr lang="en-US"/>
        </a:p>
      </dgm:t>
    </dgm:pt>
    <dgm:pt modelId="{AECA2875-0A30-4D0F-9261-53EAD0B18CA2}">
      <dgm:prSet/>
      <dgm:spPr/>
      <dgm:t>
        <a:bodyPr/>
        <a:lstStyle/>
        <a:p>
          <a:r>
            <a:rPr lang="en-CA" dirty="0"/>
            <a:t>Competitive </a:t>
          </a:r>
          <a:r>
            <a:rPr lang="en-CA" dirty="0" err="1"/>
            <a:t>Loyals</a:t>
          </a:r>
          <a:r>
            <a:rPr lang="en-CA" dirty="0"/>
            <a:t>: - some people are buying the product of other brands like </a:t>
          </a:r>
          <a:r>
            <a:rPr lang="en-CA" dirty="0" err="1"/>
            <a:t>PhenQ</a:t>
          </a:r>
          <a:r>
            <a:rPr lang="en-CA" dirty="0"/>
            <a:t>, AG1 etc. </a:t>
          </a:r>
          <a:endParaRPr lang="en-US" dirty="0"/>
        </a:p>
      </dgm:t>
    </dgm:pt>
    <dgm:pt modelId="{933C1BA7-0760-41BB-A820-9C784146A8DD}" type="parTrans" cxnId="{779D5FE9-5CA2-41B3-8372-DD15CC49D351}">
      <dgm:prSet/>
      <dgm:spPr/>
      <dgm:t>
        <a:bodyPr/>
        <a:lstStyle/>
        <a:p>
          <a:endParaRPr lang="en-US"/>
        </a:p>
      </dgm:t>
    </dgm:pt>
    <dgm:pt modelId="{55ECDFFE-43AF-4B41-9B1C-78F5209A315F}" type="sibTrans" cxnId="{779D5FE9-5CA2-41B3-8372-DD15CC49D351}">
      <dgm:prSet/>
      <dgm:spPr/>
      <dgm:t>
        <a:bodyPr/>
        <a:lstStyle/>
        <a:p>
          <a:endParaRPr lang="en-US"/>
        </a:p>
      </dgm:t>
    </dgm:pt>
    <dgm:pt modelId="{753BF34B-D838-4F72-BE21-947B4EBE6BE7}" type="pres">
      <dgm:prSet presAssocID="{E40BF9B5-8186-4779-B721-778E4D6800B5}" presName="linear" presStyleCnt="0">
        <dgm:presLayoutVars>
          <dgm:animLvl val="lvl"/>
          <dgm:resizeHandles val="exact"/>
        </dgm:presLayoutVars>
      </dgm:prSet>
      <dgm:spPr/>
    </dgm:pt>
    <dgm:pt modelId="{62A58BB9-6E6D-4CCB-9428-DEC7D08ACED9}" type="pres">
      <dgm:prSet presAssocID="{E96A06EC-9A37-4A40-B28D-FF55E2014E2E}" presName="parentText" presStyleLbl="node1" presStyleIdx="0" presStyleCnt="2">
        <dgm:presLayoutVars>
          <dgm:chMax val="0"/>
          <dgm:bulletEnabled val="1"/>
        </dgm:presLayoutVars>
      </dgm:prSet>
      <dgm:spPr/>
    </dgm:pt>
    <dgm:pt modelId="{3EDE1402-3749-4CB3-B31D-102049EEF702}" type="pres">
      <dgm:prSet presAssocID="{857092A6-1FFE-41FA-907E-C2FC9B94F69C}" presName="spacer" presStyleCnt="0"/>
      <dgm:spPr/>
    </dgm:pt>
    <dgm:pt modelId="{45C75912-C917-48ED-ADAD-A4D839069A44}" type="pres">
      <dgm:prSet presAssocID="{AECA2875-0A30-4D0F-9261-53EAD0B18CA2}" presName="parentText" presStyleLbl="node1" presStyleIdx="1" presStyleCnt="2">
        <dgm:presLayoutVars>
          <dgm:chMax val="0"/>
          <dgm:bulletEnabled val="1"/>
        </dgm:presLayoutVars>
      </dgm:prSet>
      <dgm:spPr/>
    </dgm:pt>
  </dgm:ptLst>
  <dgm:cxnLst>
    <dgm:cxn modelId="{E0DCCC11-5EAC-4881-8819-6B57AE2B9393}" type="presOf" srcId="{AECA2875-0A30-4D0F-9261-53EAD0B18CA2}" destId="{45C75912-C917-48ED-ADAD-A4D839069A44}" srcOrd="0" destOrd="0" presId="urn:microsoft.com/office/officeart/2005/8/layout/vList2"/>
    <dgm:cxn modelId="{22A1D580-9678-4E16-8B8F-898CAA4B1A81}" srcId="{E40BF9B5-8186-4779-B721-778E4D6800B5}" destId="{E96A06EC-9A37-4A40-B28D-FF55E2014E2E}" srcOrd="0" destOrd="0" parTransId="{89F4D99C-4660-4F29-B835-223DE177B560}" sibTransId="{857092A6-1FFE-41FA-907E-C2FC9B94F69C}"/>
    <dgm:cxn modelId="{557BD0AD-1431-4CCD-B644-2F04D56CC129}" type="presOf" srcId="{E96A06EC-9A37-4A40-B28D-FF55E2014E2E}" destId="{62A58BB9-6E6D-4CCB-9428-DEC7D08ACED9}" srcOrd="0" destOrd="0" presId="urn:microsoft.com/office/officeart/2005/8/layout/vList2"/>
    <dgm:cxn modelId="{779D5FE9-5CA2-41B3-8372-DD15CC49D351}" srcId="{E40BF9B5-8186-4779-B721-778E4D6800B5}" destId="{AECA2875-0A30-4D0F-9261-53EAD0B18CA2}" srcOrd="1" destOrd="0" parTransId="{933C1BA7-0760-41BB-A820-9C784146A8DD}" sibTransId="{55ECDFFE-43AF-4B41-9B1C-78F5209A315F}"/>
    <dgm:cxn modelId="{7093E6FF-22D4-451A-8E16-2804736FEFFC}" type="presOf" srcId="{E40BF9B5-8186-4779-B721-778E4D6800B5}" destId="{753BF34B-D838-4F72-BE21-947B4EBE6BE7}" srcOrd="0" destOrd="0" presId="urn:microsoft.com/office/officeart/2005/8/layout/vList2"/>
    <dgm:cxn modelId="{39D24D63-D7FB-4A8F-9EE5-2DBC027CA671}" type="presParOf" srcId="{753BF34B-D838-4F72-BE21-947B4EBE6BE7}" destId="{62A58BB9-6E6D-4CCB-9428-DEC7D08ACED9}" srcOrd="0" destOrd="0" presId="urn:microsoft.com/office/officeart/2005/8/layout/vList2"/>
    <dgm:cxn modelId="{14641AC4-DC05-4D53-B4AC-5BB60A92A417}" type="presParOf" srcId="{753BF34B-D838-4F72-BE21-947B4EBE6BE7}" destId="{3EDE1402-3749-4CB3-B31D-102049EEF702}" srcOrd="1" destOrd="0" presId="urn:microsoft.com/office/officeart/2005/8/layout/vList2"/>
    <dgm:cxn modelId="{3FF42B85-4B1E-4297-87A1-F5DEB0681F82}" type="presParOf" srcId="{753BF34B-D838-4F72-BE21-947B4EBE6BE7}" destId="{45C75912-C917-48ED-ADAD-A4D839069A4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A5C430-8F2E-4336-A7BF-7163A605910C}"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90B3C0A2-DD40-45F1-9CAE-3DA9A61917E9}">
      <dgm:prSet/>
      <dgm:spPr/>
      <dgm:t>
        <a:bodyPr/>
        <a:lstStyle/>
        <a:p>
          <a:r>
            <a:rPr lang="en-US"/>
            <a:t>Buyers in retail chains in charge of health and wellness product areas</a:t>
          </a:r>
        </a:p>
      </dgm:t>
    </dgm:pt>
    <dgm:pt modelId="{6C58E24F-43D4-4F4C-8856-B04BD8D2A0B0}" type="parTrans" cxnId="{46A5710E-1B94-472E-8672-64A3BB56A065}">
      <dgm:prSet/>
      <dgm:spPr/>
      <dgm:t>
        <a:bodyPr/>
        <a:lstStyle/>
        <a:p>
          <a:endParaRPr lang="en-US"/>
        </a:p>
      </dgm:t>
    </dgm:pt>
    <dgm:pt modelId="{92C582BB-B356-4D0E-BBAF-E205A8CC1184}" type="sibTrans" cxnId="{46A5710E-1B94-472E-8672-64A3BB56A065}">
      <dgm:prSet/>
      <dgm:spPr/>
      <dgm:t>
        <a:bodyPr/>
        <a:lstStyle/>
        <a:p>
          <a:endParaRPr lang="en-US"/>
        </a:p>
      </dgm:t>
    </dgm:pt>
    <dgm:pt modelId="{E3DDEEA3-E88D-416D-8A8D-9CFA31C4CB4B}">
      <dgm:prSet/>
      <dgm:spPr/>
      <dgm:t>
        <a:bodyPr/>
        <a:lstStyle/>
        <a:p>
          <a:r>
            <a:rPr lang="en-US"/>
            <a:t>Store managers and in-store salespeople for big retail businesses.</a:t>
          </a:r>
        </a:p>
      </dgm:t>
    </dgm:pt>
    <dgm:pt modelId="{90AEED11-6F75-4E47-9532-7F3257FFAEDE}" type="parTrans" cxnId="{72785DED-210C-4396-ABC2-622278907704}">
      <dgm:prSet/>
      <dgm:spPr/>
      <dgm:t>
        <a:bodyPr/>
        <a:lstStyle/>
        <a:p>
          <a:endParaRPr lang="en-US"/>
        </a:p>
      </dgm:t>
    </dgm:pt>
    <dgm:pt modelId="{784331E7-9787-4F80-8E5B-AF324A933C59}" type="sibTrans" cxnId="{72785DED-210C-4396-ABC2-622278907704}">
      <dgm:prSet/>
      <dgm:spPr/>
      <dgm:t>
        <a:bodyPr/>
        <a:lstStyle/>
        <a:p>
          <a:endParaRPr lang="en-US"/>
        </a:p>
      </dgm:t>
    </dgm:pt>
    <dgm:pt modelId="{1F616AC4-C9FA-455F-B2B6-2FFC8076CB3C}" type="pres">
      <dgm:prSet presAssocID="{E9A5C430-8F2E-4336-A7BF-7163A605910C}" presName="root" presStyleCnt="0">
        <dgm:presLayoutVars>
          <dgm:dir/>
          <dgm:resizeHandles val="exact"/>
        </dgm:presLayoutVars>
      </dgm:prSet>
      <dgm:spPr/>
    </dgm:pt>
    <dgm:pt modelId="{E2F2BF0E-C9D5-4E81-BF66-AD4B63246074}" type="pres">
      <dgm:prSet presAssocID="{90B3C0A2-DD40-45F1-9CAE-3DA9A61917E9}" presName="compNode" presStyleCnt="0"/>
      <dgm:spPr/>
    </dgm:pt>
    <dgm:pt modelId="{DFC5841E-A292-43A9-8280-B99D47BB8459}" type="pres">
      <dgm:prSet presAssocID="{90B3C0A2-DD40-45F1-9CAE-3DA9A61917E9}" presName="bgRect" presStyleLbl="bgShp" presStyleIdx="0" presStyleCnt="2"/>
      <dgm:spPr/>
    </dgm:pt>
    <dgm:pt modelId="{B22A2679-D8E7-4631-8257-829DAFB007B3}" type="pres">
      <dgm:prSet presAssocID="{90B3C0A2-DD40-45F1-9CAE-3DA9A61917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8F988903-A82C-4AD3-AED7-30B0367D599D}" type="pres">
      <dgm:prSet presAssocID="{90B3C0A2-DD40-45F1-9CAE-3DA9A61917E9}" presName="spaceRect" presStyleCnt="0"/>
      <dgm:spPr/>
    </dgm:pt>
    <dgm:pt modelId="{22B8B8B4-A2A0-4FB8-85BE-F417EA017068}" type="pres">
      <dgm:prSet presAssocID="{90B3C0A2-DD40-45F1-9CAE-3DA9A61917E9}" presName="parTx" presStyleLbl="revTx" presStyleIdx="0" presStyleCnt="2">
        <dgm:presLayoutVars>
          <dgm:chMax val="0"/>
          <dgm:chPref val="0"/>
        </dgm:presLayoutVars>
      </dgm:prSet>
      <dgm:spPr/>
    </dgm:pt>
    <dgm:pt modelId="{F6FD43A4-88B0-41DF-97A9-8BFC6B7FEDD8}" type="pres">
      <dgm:prSet presAssocID="{92C582BB-B356-4D0E-BBAF-E205A8CC1184}" presName="sibTrans" presStyleCnt="0"/>
      <dgm:spPr/>
    </dgm:pt>
    <dgm:pt modelId="{B52487EC-EE1C-4052-B314-4AA9A07BFC5E}" type="pres">
      <dgm:prSet presAssocID="{E3DDEEA3-E88D-416D-8A8D-9CFA31C4CB4B}" presName="compNode" presStyleCnt="0"/>
      <dgm:spPr/>
    </dgm:pt>
    <dgm:pt modelId="{53D4100F-780C-48DD-ABFA-4247FC596E92}" type="pres">
      <dgm:prSet presAssocID="{E3DDEEA3-E88D-416D-8A8D-9CFA31C4CB4B}" presName="bgRect" presStyleLbl="bgShp" presStyleIdx="1" presStyleCnt="2"/>
      <dgm:spPr/>
    </dgm:pt>
    <dgm:pt modelId="{DF596755-2050-44D2-BBAC-72069131ED6D}" type="pres">
      <dgm:prSet presAssocID="{E3DDEEA3-E88D-416D-8A8D-9CFA31C4CB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0FB54178-1351-409A-8C94-84122152B53F}" type="pres">
      <dgm:prSet presAssocID="{E3DDEEA3-E88D-416D-8A8D-9CFA31C4CB4B}" presName="spaceRect" presStyleCnt="0"/>
      <dgm:spPr/>
    </dgm:pt>
    <dgm:pt modelId="{2332D1FD-7D4D-4FA4-9D7E-0950AC61D748}" type="pres">
      <dgm:prSet presAssocID="{E3DDEEA3-E88D-416D-8A8D-9CFA31C4CB4B}" presName="parTx" presStyleLbl="revTx" presStyleIdx="1" presStyleCnt="2">
        <dgm:presLayoutVars>
          <dgm:chMax val="0"/>
          <dgm:chPref val="0"/>
        </dgm:presLayoutVars>
      </dgm:prSet>
      <dgm:spPr/>
    </dgm:pt>
  </dgm:ptLst>
  <dgm:cxnLst>
    <dgm:cxn modelId="{46A5710E-1B94-472E-8672-64A3BB56A065}" srcId="{E9A5C430-8F2E-4336-A7BF-7163A605910C}" destId="{90B3C0A2-DD40-45F1-9CAE-3DA9A61917E9}" srcOrd="0" destOrd="0" parTransId="{6C58E24F-43D4-4F4C-8856-B04BD8D2A0B0}" sibTransId="{92C582BB-B356-4D0E-BBAF-E205A8CC1184}"/>
    <dgm:cxn modelId="{A247E53F-312A-4FA8-B422-471F5F687AD0}" type="presOf" srcId="{E9A5C430-8F2E-4336-A7BF-7163A605910C}" destId="{1F616AC4-C9FA-455F-B2B6-2FFC8076CB3C}" srcOrd="0" destOrd="0" presId="urn:microsoft.com/office/officeart/2018/2/layout/IconVerticalSolidList"/>
    <dgm:cxn modelId="{04384E44-AE5C-4DEE-BFA5-E457DADDBFD5}" type="presOf" srcId="{90B3C0A2-DD40-45F1-9CAE-3DA9A61917E9}" destId="{22B8B8B4-A2A0-4FB8-85BE-F417EA017068}" srcOrd="0" destOrd="0" presId="urn:microsoft.com/office/officeart/2018/2/layout/IconVerticalSolidList"/>
    <dgm:cxn modelId="{70E17C86-2760-4DA6-8478-89E660A3EB12}" type="presOf" srcId="{E3DDEEA3-E88D-416D-8A8D-9CFA31C4CB4B}" destId="{2332D1FD-7D4D-4FA4-9D7E-0950AC61D748}" srcOrd="0" destOrd="0" presId="urn:microsoft.com/office/officeart/2018/2/layout/IconVerticalSolidList"/>
    <dgm:cxn modelId="{72785DED-210C-4396-ABC2-622278907704}" srcId="{E9A5C430-8F2E-4336-A7BF-7163A605910C}" destId="{E3DDEEA3-E88D-416D-8A8D-9CFA31C4CB4B}" srcOrd="1" destOrd="0" parTransId="{90AEED11-6F75-4E47-9532-7F3257FFAEDE}" sibTransId="{784331E7-9787-4F80-8E5B-AF324A933C59}"/>
    <dgm:cxn modelId="{57A66FC8-0AA9-4E57-A000-4E36E1E7A7BD}" type="presParOf" srcId="{1F616AC4-C9FA-455F-B2B6-2FFC8076CB3C}" destId="{E2F2BF0E-C9D5-4E81-BF66-AD4B63246074}" srcOrd="0" destOrd="0" presId="urn:microsoft.com/office/officeart/2018/2/layout/IconVerticalSolidList"/>
    <dgm:cxn modelId="{CC3454B1-5CB0-46C4-B7D7-EE5BC92F8AA1}" type="presParOf" srcId="{E2F2BF0E-C9D5-4E81-BF66-AD4B63246074}" destId="{DFC5841E-A292-43A9-8280-B99D47BB8459}" srcOrd="0" destOrd="0" presId="urn:microsoft.com/office/officeart/2018/2/layout/IconVerticalSolidList"/>
    <dgm:cxn modelId="{BE3A3BFE-430D-40B3-A57A-27D07912EAF4}" type="presParOf" srcId="{E2F2BF0E-C9D5-4E81-BF66-AD4B63246074}" destId="{B22A2679-D8E7-4631-8257-829DAFB007B3}" srcOrd="1" destOrd="0" presId="urn:microsoft.com/office/officeart/2018/2/layout/IconVerticalSolidList"/>
    <dgm:cxn modelId="{491B430E-6C33-4EE5-BF74-5F054B9E2B87}" type="presParOf" srcId="{E2F2BF0E-C9D5-4E81-BF66-AD4B63246074}" destId="{8F988903-A82C-4AD3-AED7-30B0367D599D}" srcOrd="2" destOrd="0" presId="urn:microsoft.com/office/officeart/2018/2/layout/IconVerticalSolidList"/>
    <dgm:cxn modelId="{AD3D7C17-C16C-42F1-8566-46574B3DFFB2}" type="presParOf" srcId="{E2F2BF0E-C9D5-4E81-BF66-AD4B63246074}" destId="{22B8B8B4-A2A0-4FB8-85BE-F417EA017068}" srcOrd="3" destOrd="0" presId="urn:microsoft.com/office/officeart/2018/2/layout/IconVerticalSolidList"/>
    <dgm:cxn modelId="{4697BA99-16F2-4CAC-B0DF-9EF625981620}" type="presParOf" srcId="{1F616AC4-C9FA-455F-B2B6-2FFC8076CB3C}" destId="{F6FD43A4-88B0-41DF-97A9-8BFC6B7FEDD8}" srcOrd="1" destOrd="0" presId="urn:microsoft.com/office/officeart/2018/2/layout/IconVerticalSolidList"/>
    <dgm:cxn modelId="{2F9B19E0-F8A5-4E29-A6D2-D516319B3187}" type="presParOf" srcId="{1F616AC4-C9FA-455F-B2B6-2FFC8076CB3C}" destId="{B52487EC-EE1C-4052-B314-4AA9A07BFC5E}" srcOrd="2" destOrd="0" presId="urn:microsoft.com/office/officeart/2018/2/layout/IconVerticalSolidList"/>
    <dgm:cxn modelId="{A73085D5-6528-446D-9EDE-950E46B527FA}" type="presParOf" srcId="{B52487EC-EE1C-4052-B314-4AA9A07BFC5E}" destId="{53D4100F-780C-48DD-ABFA-4247FC596E92}" srcOrd="0" destOrd="0" presId="urn:microsoft.com/office/officeart/2018/2/layout/IconVerticalSolidList"/>
    <dgm:cxn modelId="{A60D4632-03BE-4110-8ECB-373F95AAED78}" type="presParOf" srcId="{B52487EC-EE1C-4052-B314-4AA9A07BFC5E}" destId="{DF596755-2050-44D2-BBAC-72069131ED6D}" srcOrd="1" destOrd="0" presId="urn:microsoft.com/office/officeart/2018/2/layout/IconVerticalSolidList"/>
    <dgm:cxn modelId="{D041E74E-A354-4B57-8375-F485C69ADC86}" type="presParOf" srcId="{B52487EC-EE1C-4052-B314-4AA9A07BFC5E}" destId="{0FB54178-1351-409A-8C94-84122152B53F}" srcOrd="2" destOrd="0" presId="urn:microsoft.com/office/officeart/2018/2/layout/IconVerticalSolidList"/>
    <dgm:cxn modelId="{0F90160D-D616-41DA-8E41-D28BA248F472}" type="presParOf" srcId="{B52487EC-EE1C-4052-B314-4AA9A07BFC5E}" destId="{2332D1FD-7D4D-4FA4-9D7E-0950AC61D7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93EAC4-FA05-443A-9695-0BD1AF3DD957}" type="doc">
      <dgm:prSet loTypeId="urn:microsoft.com/office/officeart/2005/8/layout/vList5" loCatId="list" qsTypeId="urn:microsoft.com/office/officeart/2005/8/quickstyle/simple4" qsCatId="simple" csTypeId="urn:microsoft.com/office/officeart/2005/8/colors/colorful5" csCatId="colorful"/>
      <dgm:spPr/>
      <dgm:t>
        <a:bodyPr/>
        <a:lstStyle/>
        <a:p>
          <a:endParaRPr lang="en-US"/>
        </a:p>
      </dgm:t>
    </dgm:pt>
    <dgm:pt modelId="{585B3D5C-8711-4C16-8ABA-1869ECC458A2}">
      <dgm:prSet/>
      <dgm:spPr/>
      <dgm:t>
        <a:bodyPr/>
        <a:lstStyle/>
        <a:p>
          <a:r>
            <a:rPr lang="en-US" dirty="0"/>
            <a:t>Since 1980, the company has been on a mission to improve nutritional habits around the world by providing great-tasting, science-backed nutrition products that help people receive the correct balance of good nutrients.</a:t>
          </a:r>
        </a:p>
      </dgm:t>
    </dgm:pt>
    <dgm:pt modelId="{8E1EB11B-873C-4460-A0BD-7AC940E8E0AC}" type="parTrans" cxnId="{3A355CDB-3221-4C61-AD84-9C5B6AC4B413}">
      <dgm:prSet/>
      <dgm:spPr/>
      <dgm:t>
        <a:bodyPr/>
        <a:lstStyle/>
        <a:p>
          <a:endParaRPr lang="en-US"/>
        </a:p>
      </dgm:t>
    </dgm:pt>
    <dgm:pt modelId="{43E0A9E6-E0EB-4BAF-9E31-9567EC365F2E}" type="sibTrans" cxnId="{3A355CDB-3221-4C61-AD84-9C5B6AC4B413}">
      <dgm:prSet/>
      <dgm:spPr/>
      <dgm:t>
        <a:bodyPr/>
        <a:lstStyle/>
        <a:p>
          <a:endParaRPr lang="en-US"/>
        </a:p>
      </dgm:t>
    </dgm:pt>
    <dgm:pt modelId="{B53310DA-FA55-4F3F-B9B0-B774C8CC8FE3}">
      <dgm:prSet/>
      <dgm:spPr/>
      <dgm:t>
        <a:bodyPr/>
        <a:lstStyle/>
        <a:p>
          <a:r>
            <a:rPr lang="en-US" b="0" i="0"/>
            <a:t>Every day, millions of Herbalife Nutrition shakes are consumed around the world.</a:t>
          </a:r>
          <a:endParaRPr lang="en-US"/>
        </a:p>
      </dgm:t>
    </dgm:pt>
    <dgm:pt modelId="{1E22C4E9-3D72-4814-BB8B-244E31E1B959}" type="parTrans" cxnId="{127EB485-C209-4DEA-A803-7E8BC8146397}">
      <dgm:prSet/>
      <dgm:spPr/>
      <dgm:t>
        <a:bodyPr/>
        <a:lstStyle/>
        <a:p>
          <a:endParaRPr lang="en-US"/>
        </a:p>
      </dgm:t>
    </dgm:pt>
    <dgm:pt modelId="{EA7B747B-FEC2-461C-A8C1-E2A340C6FC35}" type="sibTrans" cxnId="{127EB485-C209-4DEA-A803-7E8BC8146397}">
      <dgm:prSet/>
      <dgm:spPr/>
      <dgm:t>
        <a:bodyPr/>
        <a:lstStyle/>
        <a:p>
          <a:endParaRPr lang="en-US"/>
        </a:p>
      </dgm:t>
    </dgm:pt>
    <dgm:pt modelId="{9CAB2F33-AC35-4884-8A60-8B36CFAD7D84}">
      <dgm:prSet/>
      <dgm:spPr/>
      <dgm:t>
        <a:bodyPr/>
        <a:lstStyle/>
        <a:p>
          <a:r>
            <a:rPr lang="en-US" dirty="0"/>
            <a:t>This person-to-person, high-touch encounter is important to our aim of improving our communities' nutritional habits, and it is what sets us apart.</a:t>
          </a:r>
        </a:p>
      </dgm:t>
    </dgm:pt>
    <dgm:pt modelId="{FAF1573B-5841-4EEB-9431-61DDDD5591CA}" type="parTrans" cxnId="{2F0F748C-05AE-4FBD-85D4-F891CA809421}">
      <dgm:prSet/>
      <dgm:spPr/>
      <dgm:t>
        <a:bodyPr/>
        <a:lstStyle/>
        <a:p>
          <a:endParaRPr lang="en-US"/>
        </a:p>
      </dgm:t>
    </dgm:pt>
    <dgm:pt modelId="{BD180CCF-CD15-4583-A432-3CB7A3EF845D}" type="sibTrans" cxnId="{2F0F748C-05AE-4FBD-85D4-F891CA809421}">
      <dgm:prSet/>
      <dgm:spPr/>
      <dgm:t>
        <a:bodyPr/>
        <a:lstStyle/>
        <a:p>
          <a:endParaRPr lang="en-US"/>
        </a:p>
      </dgm:t>
    </dgm:pt>
    <dgm:pt modelId="{F902560F-898B-45D9-9462-6ADC8F326F34}" type="pres">
      <dgm:prSet presAssocID="{E193EAC4-FA05-443A-9695-0BD1AF3DD957}" presName="Name0" presStyleCnt="0">
        <dgm:presLayoutVars>
          <dgm:dir/>
          <dgm:animLvl val="lvl"/>
          <dgm:resizeHandles val="exact"/>
        </dgm:presLayoutVars>
      </dgm:prSet>
      <dgm:spPr/>
    </dgm:pt>
    <dgm:pt modelId="{9712F996-A5DC-4AA2-AF8A-C2D1F3BDDF87}" type="pres">
      <dgm:prSet presAssocID="{585B3D5C-8711-4C16-8ABA-1869ECC458A2}" presName="linNode" presStyleCnt="0"/>
      <dgm:spPr/>
    </dgm:pt>
    <dgm:pt modelId="{01763125-4177-48B8-A725-F8D124E60E01}" type="pres">
      <dgm:prSet presAssocID="{585B3D5C-8711-4C16-8ABA-1869ECC458A2}" presName="parentText" presStyleLbl="node1" presStyleIdx="0" presStyleCnt="3" custLinFactNeighborX="-88889" custLinFactNeighborY="189">
        <dgm:presLayoutVars>
          <dgm:chMax val="1"/>
          <dgm:bulletEnabled val="1"/>
        </dgm:presLayoutVars>
      </dgm:prSet>
      <dgm:spPr/>
    </dgm:pt>
    <dgm:pt modelId="{03F463EB-9FCA-4CDB-9D84-B8E527E5CB4A}" type="pres">
      <dgm:prSet presAssocID="{43E0A9E6-E0EB-4BAF-9E31-9567EC365F2E}" presName="sp" presStyleCnt="0"/>
      <dgm:spPr/>
    </dgm:pt>
    <dgm:pt modelId="{ADA44829-9B90-4B7D-8DC3-EDAA2DE92AC6}" type="pres">
      <dgm:prSet presAssocID="{B53310DA-FA55-4F3F-B9B0-B774C8CC8FE3}" presName="linNode" presStyleCnt="0"/>
      <dgm:spPr/>
    </dgm:pt>
    <dgm:pt modelId="{92644530-12F6-4243-AB81-4BC0A8064070}" type="pres">
      <dgm:prSet presAssocID="{B53310DA-FA55-4F3F-B9B0-B774C8CC8FE3}" presName="parentText" presStyleLbl="node1" presStyleIdx="1" presStyleCnt="3" custLinFactNeighborX="-88889" custLinFactNeighborY="725">
        <dgm:presLayoutVars>
          <dgm:chMax val="1"/>
          <dgm:bulletEnabled val="1"/>
        </dgm:presLayoutVars>
      </dgm:prSet>
      <dgm:spPr/>
    </dgm:pt>
    <dgm:pt modelId="{6544106C-6C4E-4113-93C0-8347EAB1956F}" type="pres">
      <dgm:prSet presAssocID="{EA7B747B-FEC2-461C-A8C1-E2A340C6FC35}" presName="sp" presStyleCnt="0"/>
      <dgm:spPr/>
    </dgm:pt>
    <dgm:pt modelId="{0846375D-9F67-4643-8BB5-3BB46D343114}" type="pres">
      <dgm:prSet presAssocID="{9CAB2F33-AC35-4884-8A60-8B36CFAD7D84}" presName="linNode" presStyleCnt="0"/>
      <dgm:spPr/>
    </dgm:pt>
    <dgm:pt modelId="{F548454E-E435-4B46-A215-15B057CC97DE}" type="pres">
      <dgm:prSet presAssocID="{9CAB2F33-AC35-4884-8A60-8B36CFAD7D84}" presName="parentText" presStyleLbl="node1" presStyleIdx="2" presStyleCnt="3" custLinFactNeighborX="-86688" custLinFactNeighborY="4046">
        <dgm:presLayoutVars>
          <dgm:chMax val="1"/>
          <dgm:bulletEnabled val="1"/>
        </dgm:presLayoutVars>
      </dgm:prSet>
      <dgm:spPr/>
    </dgm:pt>
  </dgm:ptLst>
  <dgm:cxnLst>
    <dgm:cxn modelId="{96BDDF45-023F-4E73-9417-7BCBE5FF709F}" type="presOf" srcId="{585B3D5C-8711-4C16-8ABA-1869ECC458A2}" destId="{01763125-4177-48B8-A725-F8D124E60E01}" srcOrd="0" destOrd="0" presId="urn:microsoft.com/office/officeart/2005/8/layout/vList5"/>
    <dgm:cxn modelId="{D86C1368-8345-4639-AB6E-A5CB27705989}" type="presOf" srcId="{9CAB2F33-AC35-4884-8A60-8B36CFAD7D84}" destId="{F548454E-E435-4B46-A215-15B057CC97DE}" srcOrd="0" destOrd="0" presId="urn:microsoft.com/office/officeart/2005/8/layout/vList5"/>
    <dgm:cxn modelId="{127EB485-C209-4DEA-A803-7E8BC8146397}" srcId="{E193EAC4-FA05-443A-9695-0BD1AF3DD957}" destId="{B53310DA-FA55-4F3F-B9B0-B774C8CC8FE3}" srcOrd="1" destOrd="0" parTransId="{1E22C4E9-3D72-4814-BB8B-244E31E1B959}" sibTransId="{EA7B747B-FEC2-461C-A8C1-E2A340C6FC35}"/>
    <dgm:cxn modelId="{2F0F748C-05AE-4FBD-85D4-F891CA809421}" srcId="{E193EAC4-FA05-443A-9695-0BD1AF3DD957}" destId="{9CAB2F33-AC35-4884-8A60-8B36CFAD7D84}" srcOrd="2" destOrd="0" parTransId="{FAF1573B-5841-4EEB-9431-61DDDD5591CA}" sibTransId="{BD180CCF-CD15-4583-A432-3CB7A3EF845D}"/>
    <dgm:cxn modelId="{8638B29F-2E07-4B1D-9388-967045F0849F}" type="presOf" srcId="{B53310DA-FA55-4F3F-B9B0-B774C8CC8FE3}" destId="{92644530-12F6-4243-AB81-4BC0A8064070}" srcOrd="0" destOrd="0" presId="urn:microsoft.com/office/officeart/2005/8/layout/vList5"/>
    <dgm:cxn modelId="{8DB47FCA-53DD-48A4-A8AA-29A1207355DA}" type="presOf" srcId="{E193EAC4-FA05-443A-9695-0BD1AF3DD957}" destId="{F902560F-898B-45D9-9462-6ADC8F326F34}" srcOrd="0" destOrd="0" presId="urn:microsoft.com/office/officeart/2005/8/layout/vList5"/>
    <dgm:cxn modelId="{3A355CDB-3221-4C61-AD84-9C5B6AC4B413}" srcId="{E193EAC4-FA05-443A-9695-0BD1AF3DD957}" destId="{585B3D5C-8711-4C16-8ABA-1869ECC458A2}" srcOrd="0" destOrd="0" parTransId="{8E1EB11B-873C-4460-A0BD-7AC940E8E0AC}" sibTransId="{43E0A9E6-E0EB-4BAF-9E31-9567EC365F2E}"/>
    <dgm:cxn modelId="{DBA0A9BC-5C0A-4F0E-ADD6-452D71064617}" type="presParOf" srcId="{F902560F-898B-45D9-9462-6ADC8F326F34}" destId="{9712F996-A5DC-4AA2-AF8A-C2D1F3BDDF87}" srcOrd="0" destOrd="0" presId="urn:microsoft.com/office/officeart/2005/8/layout/vList5"/>
    <dgm:cxn modelId="{117BE7BA-52BC-4164-886F-D1314142347E}" type="presParOf" srcId="{9712F996-A5DC-4AA2-AF8A-C2D1F3BDDF87}" destId="{01763125-4177-48B8-A725-F8D124E60E01}" srcOrd="0" destOrd="0" presId="urn:microsoft.com/office/officeart/2005/8/layout/vList5"/>
    <dgm:cxn modelId="{B6571BC4-59A7-4B8D-8639-64864A160AD0}" type="presParOf" srcId="{F902560F-898B-45D9-9462-6ADC8F326F34}" destId="{03F463EB-9FCA-4CDB-9D84-B8E527E5CB4A}" srcOrd="1" destOrd="0" presId="urn:microsoft.com/office/officeart/2005/8/layout/vList5"/>
    <dgm:cxn modelId="{A19ABBCB-99B0-4DD2-AC69-FE9905FC4121}" type="presParOf" srcId="{F902560F-898B-45D9-9462-6ADC8F326F34}" destId="{ADA44829-9B90-4B7D-8DC3-EDAA2DE92AC6}" srcOrd="2" destOrd="0" presId="urn:microsoft.com/office/officeart/2005/8/layout/vList5"/>
    <dgm:cxn modelId="{51043728-1CB4-4FB6-B588-20EDE3622F9D}" type="presParOf" srcId="{ADA44829-9B90-4B7D-8DC3-EDAA2DE92AC6}" destId="{92644530-12F6-4243-AB81-4BC0A8064070}" srcOrd="0" destOrd="0" presId="urn:microsoft.com/office/officeart/2005/8/layout/vList5"/>
    <dgm:cxn modelId="{4F48F912-178B-47E6-AFD4-8D660FAE541A}" type="presParOf" srcId="{F902560F-898B-45D9-9462-6ADC8F326F34}" destId="{6544106C-6C4E-4113-93C0-8347EAB1956F}" srcOrd="3" destOrd="0" presId="urn:microsoft.com/office/officeart/2005/8/layout/vList5"/>
    <dgm:cxn modelId="{435A010B-BC28-47F6-94DF-3313BE99FF0B}" type="presParOf" srcId="{F902560F-898B-45D9-9462-6ADC8F326F34}" destId="{0846375D-9F67-4643-8BB5-3BB46D343114}" srcOrd="4" destOrd="0" presId="urn:microsoft.com/office/officeart/2005/8/layout/vList5"/>
    <dgm:cxn modelId="{862B7BB2-D90C-4D20-AA23-1B697FE5C7CB}" type="presParOf" srcId="{0846375D-9F67-4643-8BB5-3BB46D343114}" destId="{F548454E-E435-4B46-A215-15B057CC97D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6BD88A-DC5F-4790-9B5F-C6FCBC890C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248A27-E163-4C9C-9D83-CD48819D3509}">
      <dgm:prSet/>
      <dgm:spPr/>
      <dgm:t>
        <a:bodyPr/>
        <a:lstStyle/>
        <a:p>
          <a:pPr>
            <a:lnSpc>
              <a:spcPct val="100000"/>
            </a:lnSpc>
          </a:pPr>
          <a:r>
            <a:rPr lang="en-US"/>
            <a:t>Decision maker : - Stock and market Herbalife protein products near the shop location.</a:t>
          </a:r>
        </a:p>
      </dgm:t>
    </dgm:pt>
    <dgm:pt modelId="{5C757CBF-1DFB-4AB3-948A-92FB6151DE6D}" type="parTrans" cxnId="{E34507C9-BC1F-4CA9-839F-1FA948987999}">
      <dgm:prSet/>
      <dgm:spPr/>
      <dgm:t>
        <a:bodyPr/>
        <a:lstStyle/>
        <a:p>
          <a:endParaRPr lang="en-US"/>
        </a:p>
      </dgm:t>
    </dgm:pt>
    <dgm:pt modelId="{54DDD261-D36C-4AC1-BF38-2F05BC7CE0C5}" type="sibTrans" cxnId="{E34507C9-BC1F-4CA9-839F-1FA948987999}">
      <dgm:prSet/>
      <dgm:spPr/>
      <dgm:t>
        <a:bodyPr/>
        <a:lstStyle/>
        <a:p>
          <a:endParaRPr lang="en-US"/>
        </a:p>
      </dgm:t>
    </dgm:pt>
    <dgm:pt modelId="{2E11DF6A-8D97-4ABD-856F-54BDC3BECD30}">
      <dgm:prSet/>
      <dgm:spPr/>
      <dgm:t>
        <a:bodyPr/>
        <a:lstStyle/>
        <a:p>
          <a:pPr>
            <a:lnSpc>
              <a:spcPct val="100000"/>
            </a:lnSpc>
          </a:pPr>
          <a:r>
            <a:rPr lang="en-US"/>
            <a:t>Marketer: - Give company a good space for point of purchase </a:t>
          </a:r>
        </a:p>
      </dgm:t>
    </dgm:pt>
    <dgm:pt modelId="{55D6B10F-360C-4B41-ACD5-2FFE16351748}" type="parTrans" cxnId="{35A0B36A-BB61-46EB-8B98-D33C0E850E4C}">
      <dgm:prSet/>
      <dgm:spPr/>
      <dgm:t>
        <a:bodyPr/>
        <a:lstStyle/>
        <a:p>
          <a:endParaRPr lang="en-US"/>
        </a:p>
      </dgm:t>
    </dgm:pt>
    <dgm:pt modelId="{809DC7A4-E01A-4FFC-B0E3-2E2E42B351D8}" type="sibTrans" cxnId="{35A0B36A-BB61-46EB-8B98-D33C0E850E4C}">
      <dgm:prSet/>
      <dgm:spPr/>
      <dgm:t>
        <a:bodyPr/>
        <a:lstStyle/>
        <a:p>
          <a:endParaRPr lang="en-US"/>
        </a:p>
      </dgm:t>
    </dgm:pt>
    <dgm:pt modelId="{01D8CE44-1063-464B-9BB5-697FADDCB8DE}">
      <dgm:prSet/>
      <dgm:spPr/>
      <dgm:t>
        <a:bodyPr/>
        <a:lstStyle/>
        <a:p>
          <a:pPr>
            <a:lnSpc>
              <a:spcPct val="100000"/>
            </a:lnSpc>
          </a:pPr>
          <a:r>
            <a:rPr lang="en-US"/>
            <a:t>Sales associate: - refer the Herbalife protein shake to more people</a:t>
          </a:r>
        </a:p>
      </dgm:t>
    </dgm:pt>
    <dgm:pt modelId="{E354E13E-A4E7-4F6F-B4CA-48E6129AD7ED}" type="parTrans" cxnId="{0631331D-C6B5-4885-AE9E-1D5931B2B60A}">
      <dgm:prSet/>
      <dgm:spPr/>
      <dgm:t>
        <a:bodyPr/>
        <a:lstStyle/>
        <a:p>
          <a:endParaRPr lang="en-US"/>
        </a:p>
      </dgm:t>
    </dgm:pt>
    <dgm:pt modelId="{1E1A705D-B09D-478F-9B4C-A5F35723EAB9}" type="sibTrans" cxnId="{0631331D-C6B5-4885-AE9E-1D5931B2B60A}">
      <dgm:prSet/>
      <dgm:spPr/>
      <dgm:t>
        <a:bodyPr/>
        <a:lstStyle/>
        <a:p>
          <a:endParaRPr lang="en-US"/>
        </a:p>
      </dgm:t>
    </dgm:pt>
    <dgm:pt modelId="{F7BC1F12-4715-4CBF-BC13-54B57B7FD561}" type="pres">
      <dgm:prSet presAssocID="{326BD88A-DC5F-4790-9B5F-C6FCBC890C49}" presName="root" presStyleCnt="0">
        <dgm:presLayoutVars>
          <dgm:dir/>
          <dgm:resizeHandles val="exact"/>
        </dgm:presLayoutVars>
      </dgm:prSet>
      <dgm:spPr/>
    </dgm:pt>
    <dgm:pt modelId="{65A5CFEB-254A-4583-AD31-633EC50181AA}" type="pres">
      <dgm:prSet presAssocID="{CE248A27-E163-4C9C-9D83-CD48819D3509}" presName="compNode" presStyleCnt="0"/>
      <dgm:spPr/>
    </dgm:pt>
    <dgm:pt modelId="{D20B1AE8-B520-400C-ADA3-626D8A657858}" type="pres">
      <dgm:prSet presAssocID="{CE248A27-E163-4C9C-9D83-CD48819D3509}" presName="bgRect" presStyleLbl="bgShp" presStyleIdx="0" presStyleCnt="3"/>
      <dgm:spPr/>
    </dgm:pt>
    <dgm:pt modelId="{0345DF34-6BDA-4EE2-8919-6BFDD63D569E}" type="pres">
      <dgm:prSet presAssocID="{CE248A27-E163-4C9C-9D83-CD48819D35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osk"/>
        </a:ext>
      </dgm:extLst>
    </dgm:pt>
    <dgm:pt modelId="{C05F4A46-1C6B-4879-BC3B-81159263BDD0}" type="pres">
      <dgm:prSet presAssocID="{CE248A27-E163-4C9C-9D83-CD48819D3509}" presName="spaceRect" presStyleCnt="0"/>
      <dgm:spPr/>
    </dgm:pt>
    <dgm:pt modelId="{847F6246-0CC7-467C-9FC3-62199CDDCF56}" type="pres">
      <dgm:prSet presAssocID="{CE248A27-E163-4C9C-9D83-CD48819D3509}" presName="parTx" presStyleLbl="revTx" presStyleIdx="0" presStyleCnt="3">
        <dgm:presLayoutVars>
          <dgm:chMax val="0"/>
          <dgm:chPref val="0"/>
        </dgm:presLayoutVars>
      </dgm:prSet>
      <dgm:spPr/>
    </dgm:pt>
    <dgm:pt modelId="{69B71222-86EA-4C86-91E5-EF7107D56445}" type="pres">
      <dgm:prSet presAssocID="{54DDD261-D36C-4AC1-BF38-2F05BC7CE0C5}" presName="sibTrans" presStyleCnt="0"/>
      <dgm:spPr/>
    </dgm:pt>
    <dgm:pt modelId="{549A833B-0007-4B93-85A6-33E4A811C199}" type="pres">
      <dgm:prSet presAssocID="{2E11DF6A-8D97-4ABD-856F-54BDC3BECD30}" presName="compNode" presStyleCnt="0"/>
      <dgm:spPr/>
    </dgm:pt>
    <dgm:pt modelId="{780B1AF4-1927-494E-9157-B04EE8F004B9}" type="pres">
      <dgm:prSet presAssocID="{2E11DF6A-8D97-4ABD-856F-54BDC3BECD30}" presName="bgRect" presStyleLbl="bgShp" presStyleIdx="1" presStyleCnt="3"/>
      <dgm:spPr/>
    </dgm:pt>
    <dgm:pt modelId="{9931619D-A6C5-43BA-9643-2D9332BE7B81}" type="pres">
      <dgm:prSet presAssocID="{2E11DF6A-8D97-4ABD-856F-54BDC3BECD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co"/>
        </a:ext>
      </dgm:extLst>
    </dgm:pt>
    <dgm:pt modelId="{06724110-B0C1-4CFD-8815-C0C7385FE789}" type="pres">
      <dgm:prSet presAssocID="{2E11DF6A-8D97-4ABD-856F-54BDC3BECD30}" presName="spaceRect" presStyleCnt="0"/>
      <dgm:spPr/>
    </dgm:pt>
    <dgm:pt modelId="{6251FC84-5931-4FB3-86E3-B56FE0EA4FF5}" type="pres">
      <dgm:prSet presAssocID="{2E11DF6A-8D97-4ABD-856F-54BDC3BECD30}" presName="parTx" presStyleLbl="revTx" presStyleIdx="1" presStyleCnt="3">
        <dgm:presLayoutVars>
          <dgm:chMax val="0"/>
          <dgm:chPref val="0"/>
        </dgm:presLayoutVars>
      </dgm:prSet>
      <dgm:spPr/>
    </dgm:pt>
    <dgm:pt modelId="{5D8B371F-87F7-4A39-BF0F-97ACDAFD1AFA}" type="pres">
      <dgm:prSet presAssocID="{809DC7A4-E01A-4FFC-B0E3-2E2E42B351D8}" presName="sibTrans" presStyleCnt="0"/>
      <dgm:spPr/>
    </dgm:pt>
    <dgm:pt modelId="{BEEB5E10-DA81-4780-8D64-26948E5C8D16}" type="pres">
      <dgm:prSet presAssocID="{01D8CE44-1063-464B-9BB5-697FADDCB8DE}" presName="compNode" presStyleCnt="0"/>
      <dgm:spPr/>
    </dgm:pt>
    <dgm:pt modelId="{6BE2B525-929A-4320-A6B8-44D54D4AE15E}" type="pres">
      <dgm:prSet presAssocID="{01D8CE44-1063-464B-9BB5-697FADDCB8DE}" presName="bgRect" presStyleLbl="bgShp" presStyleIdx="2" presStyleCnt="3"/>
      <dgm:spPr/>
    </dgm:pt>
    <dgm:pt modelId="{ADCAADEC-55C6-4313-AC30-F064E911B772}" type="pres">
      <dgm:prSet presAssocID="{01D8CE44-1063-464B-9BB5-697FADDCB8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w"/>
        </a:ext>
      </dgm:extLst>
    </dgm:pt>
    <dgm:pt modelId="{43BD1254-CB62-4B95-B386-B8D3F9F7D84E}" type="pres">
      <dgm:prSet presAssocID="{01D8CE44-1063-464B-9BB5-697FADDCB8DE}" presName="spaceRect" presStyleCnt="0"/>
      <dgm:spPr/>
    </dgm:pt>
    <dgm:pt modelId="{A9BF2A42-958F-46B7-A629-EDA3CEF9227E}" type="pres">
      <dgm:prSet presAssocID="{01D8CE44-1063-464B-9BB5-697FADDCB8DE}" presName="parTx" presStyleLbl="revTx" presStyleIdx="2" presStyleCnt="3">
        <dgm:presLayoutVars>
          <dgm:chMax val="0"/>
          <dgm:chPref val="0"/>
        </dgm:presLayoutVars>
      </dgm:prSet>
      <dgm:spPr/>
    </dgm:pt>
  </dgm:ptLst>
  <dgm:cxnLst>
    <dgm:cxn modelId="{0631331D-C6B5-4885-AE9E-1D5931B2B60A}" srcId="{326BD88A-DC5F-4790-9B5F-C6FCBC890C49}" destId="{01D8CE44-1063-464B-9BB5-697FADDCB8DE}" srcOrd="2" destOrd="0" parTransId="{E354E13E-A4E7-4F6F-B4CA-48E6129AD7ED}" sibTransId="{1E1A705D-B09D-478F-9B4C-A5F35723EAB9}"/>
    <dgm:cxn modelId="{35A0B36A-BB61-46EB-8B98-D33C0E850E4C}" srcId="{326BD88A-DC5F-4790-9B5F-C6FCBC890C49}" destId="{2E11DF6A-8D97-4ABD-856F-54BDC3BECD30}" srcOrd="1" destOrd="0" parTransId="{55D6B10F-360C-4B41-ACD5-2FFE16351748}" sibTransId="{809DC7A4-E01A-4FFC-B0E3-2E2E42B351D8}"/>
    <dgm:cxn modelId="{523DBD6E-39FC-4542-9A94-01D4984C1C63}" type="presOf" srcId="{2E11DF6A-8D97-4ABD-856F-54BDC3BECD30}" destId="{6251FC84-5931-4FB3-86E3-B56FE0EA4FF5}" srcOrd="0" destOrd="0" presId="urn:microsoft.com/office/officeart/2018/2/layout/IconVerticalSolidList"/>
    <dgm:cxn modelId="{D54D27B2-D766-41E8-9148-F0A7ABCCF686}" type="presOf" srcId="{CE248A27-E163-4C9C-9D83-CD48819D3509}" destId="{847F6246-0CC7-467C-9FC3-62199CDDCF56}" srcOrd="0" destOrd="0" presId="urn:microsoft.com/office/officeart/2018/2/layout/IconVerticalSolidList"/>
    <dgm:cxn modelId="{E34507C9-BC1F-4CA9-839F-1FA948987999}" srcId="{326BD88A-DC5F-4790-9B5F-C6FCBC890C49}" destId="{CE248A27-E163-4C9C-9D83-CD48819D3509}" srcOrd="0" destOrd="0" parTransId="{5C757CBF-1DFB-4AB3-948A-92FB6151DE6D}" sibTransId="{54DDD261-D36C-4AC1-BF38-2F05BC7CE0C5}"/>
    <dgm:cxn modelId="{AE3D2ACD-9ECC-4C8E-A693-C7F8C05A7996}" type="presOf" srcId="{01D8CE44-1063-464B-9BB5-697FADDCB8DE}" destId="{A9BF2A42-958F-46B7-A629-EDA3CEF9227E}" srcOrd="0" destOrd="0" presId="urn:microsoft.com/office/officeart/2018/2/layout/IconVerticalSolidList"/>
    <dgm:cxn modelId="{DF07DCCF-E16F-4D4D-9F9C-6629F4A4EE9B}" type="presOf" srcId="{326BD88A-DC5F-4790-9B5F-C6FCBC890C49}" destId="{F7BC1F12-4715-4CBF-BC13-54B57B7FD561}" srcOrd="0" destOrd="0" presId="urn:microsoft.com/office/officeart/2018/2/layout/IconVerticalSolidList"/>
    <dgm:cxn modelId="{A8EE9653-A59F-4EEE-97F1-65075134499A}" type="presParOf" srcId="{F7BC1F12-4715-4CBF-BC13-54B57B7FD561}" destId="{65A5CFEB-254A-4583-AD31-633EC50181AA}" srcOrd="0" destOrd="0" presId="urn:microsoft.com/office/officeart/2018/2/layout/IconVerticalSolidList"/>
    <dgm:cxn modelId="{3AD05F45-5946-4DDE-A0FB-58215E786481}" type="presParOf" srcId="{65A5CFEB-254A-4583-AD31-633EC50181AA}" destId="{D20B1AE8-B520-400C-ADA3-626D8A657858}" srcOrd="0" destOrd="0" presId="urn:microsoft.com/office/officeart/2018/2/layout/IconVerticalSolidList"/>
    <dgm:cxn modelId="{267DE051-3FA5-4573-A8E7-CA0E408AC94E}" type="presParOf" srcId="{65A5CFEB-254A-4583-AD31-633EC50181AA}" destId="{0345DF34-6BDA-4EE2-8919-6BFDD63D569E}" srcOrd="1" destOrd="0" presId="urn:microsoft.com/office/officeart/2018/2/layout/IconVerticalSolidList"/>
    <dgm:cxn modelId="{ACC7F6D3-046C-4A25-9CA8-161A46820485}" type="presParOf" srcId="{65A5CFEB-254A-4583-AD31-633EC50181AA}" destId="{C05F4A46-1C6B-4879-BC3B-81159263BDD0}" srcOrd="2" destOrd="0" presId="urn:microsoft.com/office/officeart/2018/2/layout/IconVerticalSolidList"/>
    <dgm:cxn modelId="{F9A9FC51-0091-4EFC-99E0-43DDCE9B9B8B}" type="presParOf" srcId="{65A5CFEB-254A-4583-AD31-633EC50181AA}" destId="{847F6246-0CC7-467C-9FC3-62199CDDCF56}" srcOrd="3" destOrd="0" presId="urn:microsoft.com/office/officeart/2018/2/layout/IconVerticalSolidList"/>
    <dgm:cxn modelId="{B7F6677F-4D29-4652-8EA8-5CEF6EEDD925}" type="presParOf" srcId="{F7BC1F12-4715-4CBF-BC13-54B57B7FD561}" destId="{69B71222-86EA-4C86-91E5-EF7107D56445}" srcOrd="1" destOrd="0" presId="urn:microsoft.com/office/officeart/2018/2/layout/IconVerticalSolidList"/>
    <dgm:cxn modelId="{FD99641C-3DAD-46CB-860E-39238B209AC5}" type="presParOf" srcId="{F7BC1F12-4715-4CBF-BC13-54B57B7FD561}" destId="{549A833B-0007-4B93-85A6-33E4A811C199}" srcOrd="2" destOrd="0" presId="urn:microsoft.com/office/officeart/2018/2/layout/IconVerticalSolidList"/>
    <dgm:cxn modelId="{6C8AA96E-D65F-4C36-BAA4-792FCFAC76E1}" type="presParOf" srcId="{549A833B-0007-4B93-85A6-33E4A811C199}" destId="{780B1AF4-1927-494E-9157-B04EE8F004B9}" srcOrd="0" destOrd="0" presId="urn:microsoft.com/office/officeart/2018/2/layout/IconVerticalSolidList"/>
    <dgm:cxn modelId="{1618C8C6-B7FB-42BC-BBB7-0EA0FADE6427}" type="presParOf" srcId="{549A833B-0007-4B93-85A6-33E4A811C199}" destId="{9931619D-A6C5-43BA-9643-2D9332BE7B81}" srcOrd="1" destOrd="0" presId="urn:microsoft.com/office/officeart/2018/2/layout/IconVerticalSolidList"/>
    <dgm:cxn modelId="{4E21C1F2-5FF7-46A7-8919-94AE06261598}" type="presParOf" srcId="{549A833B-0007-4B93-85A6-33E4A811C199}" destId="{06724110-B0C1-4CFD-8815-C0C7385FE789}" srcOrd="2" destOrd="0" presId="urn:microsoft.com/office/officeart/2018/2/layout/IconVerticalSolidList"/>
    <dgm:cxn modelId="{35A38183-BBB2-4C29-A0FF-9B389B64B025}" type="presParOf" srcId="{549A833B-0007-4B93-85A6-33E4A811C199}" destId="{6251FC84-5931-4FB3-86E3-B56FE0EA4FF5}" srcOrd="3" destOrd="0" presId="urn:microsoft.com/office/officeart/2018/2/layout/IconVerticalSolidList"/>
    <dgm:cxn modelId="{E95852B9-A648-4ADD-B0A7-B71D9528A166}" type="presParOf" srcId="{F7BC1F12-4715-4CBF-BC13-54B57B7FD561}" destId="{5D8B371F-87F7-4A39-BF0F-97ACDAFD1AFA}" srcOrd="3" destOrd="0" presId="urn:microsoft.com/office/officeart/2018/2/layout/IconVerticalSolidList"/>
    <dgm:cxn modelId="{BB6EF393-3A87-49F7-A1D4-F107F28E82A3}" type="presParOf" srcId="{F7BC1F12-4715-4CBF-BC13-54B57B7FD561}" destId="{BEEB5E10-DA81-4780-8D64-26948E5C8D16}" srcOrd="4" destOrd="0" presId="urn:microsoft.com/office/officeart/2018/2/layout/IconVerticalSolidList"/>
    <dgm:cxn modelId="{F8C296C2-832B-4F74-834A-C68ADE4F0DC5}" type="presParOf" srcId="{BEEB5E10-DA81-4780-8D64-26948E5C8D16}" destId="{6BE2B525-929A-4320-A6B8-44D54D4AE15E}" srcOrd="0" destOrd="0" presId="urn:microsoft.com/office/officeart/2018/2/layout/IconVerticalSolidList"/>
    <dgm:cxn modelId="{9A422450-2454-48E0-BDAC-A6216260FD12}" type="presParOf" srcId="{BEEB5E10-DA81-4780-8D64-26948E5C8D16}" destId="{ADCAADEC-55C6-4313-AC30-F064E911B772}" srcOrd="1" destOrd="0" presId="urn:microsoft.com/office/officeart/2018/2/layout/IconVerticalSolidList"/>
    <dgm:cxn modelId="{2DF5B29D-2D24-470B-A7A0-B988B10268AD}" type="presParOf" srcId="{BEEB5E10-DA81-4780-8D64-26948E5C8D16}" destId="{43BD1254-CB62-4B95-B386-B8D3F9F7D84E}" srcOrd="2" destOrd="0" presId="urn:microsoft.com/office/officeart/2018/2/layout/IconVerticalSolidList"/>
    <dgm:cxn modelId="{84DAF630-84DE-4781-9B9E-1A928F03F02E}" type="presParOf" srcId="{BEEB5E10-DA81-4780-8D64-26948E5C8D16}" destId="{A9BF2A42-958F-46B7-A629-EDA3CEF922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609DDA-8C10-4799-A7C8-A1EF7C284A4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7C1EB7-B6B2-442A-A3BD-3163877B06ED}">
      <dgm:prSet custT="1"/>
      <dgm:spPr/>
      <dgm:t>
        <a:bodyPr/>
        <a:lstStyle/>
        <a:p>
          <a:r>
            <a:rPr lang="en-US" sz="1600" b="1" dirty="0"/>
            <a:t>Media type: - Social Media Advertising (Instagram and Facebook)</a:t>
          </a:r>
        </a:p>
      </dgm:t>
    </dgm:pt>
    <dgm:pt modelId="{85FD8267-B068-4CD9-8399-0C3779125C3C}" type="parTrans" cxnId="{3183EFA0-E2CD-4D95-B13E-466D52EDCCBF}">
      <dgm:prSet/>
      <dgm:spPr/>
      <dgm:t>
        <a:bodyPr/>
        <a:lstStyle/>
        <a:p>
          <a:endParaRPr lang="en-US"/>
        </a:p>
      </dgm:t>
    </dgm:pt>
    <dgm:pt modelId="{F4B8D8E8-85FF-4950-94EC-9A74110511B0}" type="sibTrans" cxnId="{3183EFA0-E2CD-4D95-B13E-466D52EDCCBF}">
      <dgm:prSet/>
      <dgm:spPr/>
      <dgm:t>
        <a:bodyPr/>
        <a:lstStyle/>
        <a:p>
          <a:endParaRPr lang="en-US"/>
        </a:p>
      </dgm:t>
    </dgm:pt>
    <dgm:pt modelId="{9098E784-1514-409B-AD30-CBC422AB72A8}">
      <dgm:prSet custT="1"/>
      <dgm:spPr/>
      <dgm:t>
        <a:bodyPr/>
        <a:lstStyle/>
        <a:p>
          <a:r>
            <a:rPr lang="en-US" sz="1600" b="1" dirty="0"/>
            <a:t>Age: -Users between the ages of 19 and 45 who are interested in exercise, nutrition, and going gym daily</a:t>
          </a:r>
          <a:r>
            <a:rPr lang="en-US" sz="1600" dirty="0"/>
            <a:t>.</a:t>
          </a:r>
        </a:p>
      </dgm:t>
    </dgm:pt>
    <dgm:pt modelId="{24B3DE16-BEC6-41C5-8573-E37E7037645F}" type="parTrans" cxnId="{C14390EB-7CAB-4E09-B884-A35DBDBE0401}">
      <dgm:prSet/>
      <dgm:spPr/>
      <dgm:t>
        <a:bodyPr/>
        <a:lstStyle/>
        <a:p>
          <a:endParaRPr lang="en-US"/>
        </a:p>
      </dgm:t>
    </dgm:pt>
    <dgm:pt modelId="{EE1D53A9-5652-4E4B-8D13-01408ECCCC5A}" type="sibTrans" cxnId="{C14390EB-7CAB-4E09-B884-A35DBDBE0401}">
      <dgm:prSet/>
      <dgm:spPr/>
      <dgm:t>
        <a:bodyPr/>
        <a:lstStyle/>
        <a:p>
          <a:endParaRPr lang="en-US"/>
        </a:p>
      </dgm:t>
    </dgm:pt>
    <dgm:pt modelId="{1D74B66F-2F0F-4F59-9462-9911AF156D07}">
      <dgm:prSet custT="1"/>
      <dgm:spPr/>
      <dgm:t>
        <a:bodyPr/>
        <a:lstStyle/>
        <a:p>
          <a:r>
            <a:rPr lang="en-US" sz="1600" b="1" dirty="0"/>
            <a:t>Reach: Targeted exposure of 500,000 users.</a:t>
          </a:r>
        </a:p>
      </dgm:t>
    </dgm:pt>
    <dgm:pt modelId="{CCEEC8F2-3495-4E44-A95F-B5478DB25283}" type="parTrans" cxnId="{D3611064-4EA0-42B3-9D0C-79093E55B16E}">
      <dgm:prSet/>
      <dgm:spPr/>
      <dgm:t>
        <a:bodyPr/>
        <a:lstStyle/>
        <a:p>
          <a:endParaRPr lang="en-US"/>
        </a:p>
      </dgm:t>
    </dgm:pt>
    <dgm:pt modelId="{6780C30D-03EA-4D44-A65D-8751B699D1D6}" type="sibTrans" cxnId="{D3611064-4EA0-42B3-9D0C-79093E55B16E}">
      <dgm:prSet/>
      <dgm:spPr/>
      <dgm:t>
        <a:bodyPr/>
        <a:lstStyle/>
        <a:p>
          <a:endParaRPr lang="en-US"/>
        </a:p>
      </dgm:t>
    </dgm:pt>
    <dgm:pt modelId="{E87FA2D1-D282-4BAB-9841-A39093DFE6FB}">
      <dgm:prSet/>
      <dgm:spPr/>
      <dgm:t>
        <a:bodyPr/>
        <a:lstStyle/>
        <a:p>
          <a:r>
            <a:rPr lang="en-US" b="1" dirty="0"/>
            <a:t>Budget: - 1M </a:t>
          </a:r>
        </a:p>
      </dgm:t>
    </dgm:pt>
    <dgm:pt modelId="{BDF1BF5F-9F1B-47FC-B1F8-EE3899F3BDCB}" type="parTrans" cxnId="{0C3E9558-FC25-490C-8DFE-7CD2BD7F4286}">
      <dgm:prSet/>
      <dgm:spPr/>
      <dgm:t>
        <a:bodyPr/>
        <a:lstStyle/>
        <a:p>
          <a:endParaRPr lang="en-US"/>
        </a:p>
      </dgm:t>
    </dgm:pt>
    <dgm:pt modelId="{E30E3D92-62CC-4F8A-85CD-FBE49F79CABA}" type="sibTrans" cxnId="{0C3E9558-FC25-490C-8DFE-7CD2BD7F4286}">
      <dgm:prSet/>
      <dgm:spPr/>
      <dgm:t>
        <a:bodyPr/>
        <a:lstStyle/>
        <a:p>
          <a:endParaRPr lang="en-US"/>
        </a:p>
      </dgm:t>
    </dgm:pt>
    <dgm:pt modelId="{9D2CE73F-56AE-4728-8074-0FA2F4379A60}">
      <dgm:prSet/>
      <dgm:spPr/>
      <dgm:t>
        <a:bodyPr/>
        <a:lstStyle/>
        <a:p>
          <a:r>
            <a:rPr lang="en-US" b="1" dirty="0"/>
            <a:t>DURATION: - 6 months</a:t>
          </a:r>
        </a:p>
      </dgm:t>
    </dgm:pt>
    <dgm:pt modelId="{61EA5583-0C1F-4A7C-83C0-49C9C8B8E8B9}" type="parTrans" cxnId="{E64C277F-BCA4-4372-9A78-166282BC5C27}">
      <dgm:prSet/>
      <dgm:spPr/>
      <dgm:t>
        <a:bodyPr/>
        <a:lstStyle/>
        <a:p>
          <a:endParaRPr lang="en-US"/>
        </a:p>
      </dgm:t>
    </dgm:pt>
    <dgm:pt modelId="{8AD8AB7E-D501-4B94-B6A5-99079C6D8277}" type="sibTrans" cxnId="{E64C277F-BCA4-4372-9A78-166282BC5C27}">
      <dgm:prSet/>
      <dgm:spPr/>
      <dgm:t>
        <a:bodyPr/>
        <a:lstStyle/>
        <a:p>
          <a:endParaRPr lang="en-US"/>
        </a:p>
      </dgm:t>
    </dgm:pt>
    <dgm:pt modelId="{9B5B4478-2BB4-4438-ACA4-4A33693B5A2F}" type="pres">
      <dgm:prSet presAssocID="{BD609DDA-8C10-4799-A7C8-A1EF7C284A44}" presName="root" presStyleCnt="0">
        <dgm:presLayoutVars>
          <dgm:dir/>
          <dgm:resizeHandles val="exact"/>
        </dgm:presLayoutVars>
      </dgm:prSet>
      <dgm:spPr/>
    </dgm:pt>
    <dgm:pt modelId="{F3984E9E-5E17-40B0-80C4-BFACD259EE90}" type="pres">
      <dgm:prSet presAssocID="{157C1EB7-B6B2-442A-A3BD-3163877B06ED}" presName="compNode" presStyleCnt="0"/>
      <dgm:spPr/>
    </dgm:pt>
    <dgm:pt modelId="{DC368234-6931-4D4B-88A4-20972EF2915A}" type="pres">
      <dgm:prSet presAssocID="{157C1EB7-B6B2-442A-A3BD-3163877B06E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seball Hat"/>
        </a:ext>
      </dgm:extLst>
    </dgm:pt>
    <dgm:pt modelId="{5883BC3F-360C-4FFE-9BEE-C6B15B4AFBA9}" type="pres">
      <dgm:prSet presAssocID="{157C1EB7-B6B2-442A-A3BD-3163877B06ED}" presName="spaceRect" presStyleCnt="0"/>
      <dgm:spPr/>
    </dgm:pt>
    <dgm:pt modelId="{C950D71F-AA39-4343-8EFE-A8388204B562}" type="pres">
      <dgm:prSet presAssocID="{157C1EB7-B6B2-442A-A3BD-3163877B06ED}" presName="textRect" presStyleLbl="revTx" presStyleIdx="0" presStyleCnt="5">
        <dgm:presLayoutVars>
          <dgm:chMax val="1"/>
          <dgm:chPref val="1"/>
        </dgm:presLayoutVars>
      </dgm:prSet>
      <dgm:spPr/>
    </dgm:pt>
    <dgm:pt modelId="{7A56092E-1299-4B4A-8651-4C7E1D852C52}" type="pres">
      <dgm:prSet presAssocID="{F4B8D8E8-85FF-4950-94EC-9A74110511B0}" presName="sibTrans" presStyleCnt="0"/>
      <dgm:spPr/>
    </dgm:pt>
    <dgm:pt modelId="{39E9BBFF-A5CB-45C1-94B5-9A61A6237E2F}" type="pres">
      <dgm:prSet presAssocID="{9098E784-1514-409B-AD30-CBC422AB72A8}" presName="compNode" presStyleCnt="0"/>
      <dgm:spPr/>
    </dgm:pt>
    <dgm:pt modelId="{10B361E3-D5B3-4C19-83EE-E2AD0B971B8A}" type="pres">
      <dgm:prSet presAssocID="{9098E784-1514-409B-AD30-CBC422AB72A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9338A5FA-6091-4C8B-8FE5-C4414CEFB7B0}" type="pres">
      <dgm:prSet presAssocID="{9098E784-1514-409B-AD30-CBC422AB72A8}" presName="spaceRect" presStyleCnt="0"/>
      <dgm:spPr/>
    </dgm:pt>
    <dgm:pt modelId="{3AFA0B91-A42D-4434-A9AE-84872DAA4D44}" type="pres">
      <dgm:prSet presAssocID="{9098E784-1514-409B-AD30-CBC422AB72A8}" presName="textRect" presStyleLbl="revTx" presStyleIdx="1" presStyleCnt="5">
        <dgm:presLayoutVars>
          <dgm:chMax val="1"/>
          <dgm:chPref val="1"/>
        </dgm:presLayoutVars>
      </dgm:prSet>
      <dgm:spPr/>
    </dgm:pt>
    <dgm:pt modelId="{912A3A15-2D5D-4305-991C-C77609B5649E}" type="pres">
      <dgm:prSet presAssocID="{EE1D53A9-5652-4E4B-8D13-01408ECCCC5A}" presName="sibTrans" presStyleCnt="0"/>
      <dgm:spPr/>
    </dgm:pt>
    <dgm:pt modelId="{32D5E8C4-2A1B-4A8A-A8ED-D1312E076CBB}" type="pres">
      <dgm:prSet presAssocID="{1D74B66F-2F0F-4F59-9462-9911AF156D07}" presName="compNode" presStyleCnt="0"/>
      <dgm:spPr/>
    </dgm:pt>
    <dgm:pt modelId="{402E2DDD-A904-48DB-A865-CBCA404101C2}" type="pres">
      <dgm:prSet presAssocID="{1D74B66F-2F0F-4F59-9462-9911AF156D0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7AA41F8-A081-40B3-B6BD-980DFE9047D3}" type="pres">
      <dgm:prSet presAssocID="{1D74B66F-2F0F-4F59-9462-9911AF156D07}" presName="spaceRect" presStyleCnt="0"/>
      <dgm:spPr/>
    </dgm:pt>
    <dgm:pt modelId="{086057BA-B610-44F8-8EA2-A9A7D1942670}" type="pres">
      <dgm:prSet presAssocID="{1D74B66F-2F0F-4F59-9462-9911AF156D07}" presName="textRect" presStyleLbl="revTx" presStyleIdx="2" presStyleCnt="5">
        <dgm:presLayoutVars>
          <dgm:chMax val="1"/>
          <dgm:chPref val="1"/>
        </dgm:presLayoutVars>
      </dgm:prSet>
      <dgm:spPr/>
    </dgm:pt>
    <dgm:pt modelId="{E4D0B57F-C123-47BD-AD02-35B06EE8CCAF}" type="pres">
      <dgm:prSet presAssocID="{6780C30D-03EA-4D44-A65D-8751B699D1D6}" presName="sibTrans" presStyleCnt="0"/>
      <dgm:spPr/>
    </dgm:pt>
    <dgm:pt modelId="{59ACB4D1-2AD9-44CC-B114-D47D7089D5CB}" type="pres">
      <dgm:prSet presAssocID="{E87FA2D1-D282-4BAB-9841-A39093DFE6FB}" presName="compNode" presStyleCnt="0"/>
      <dgm:spPr/>
    </dgm:pt>
    <dgm:pt modelId="{686E6171-DFD9-48FE-A36E-3DFD94791E2C}" type="pres">
      <dgm:prSet presAssocID="{E87FA2D1-D282-4BAB-9841-A39093DFE6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099D3A6D-B43A-40AF-ADD8-7B44E15EB821}" type="pres">
      <dgm:prSet presAssocID="{E87FA2D1-D282-4BAB-9841-A39093DFE6FB}" presName="spaceRect" presStyleCnt="0"/>
      <dgm:spPr/>
    </dgm:pt>
    <dgm:pt modelId="{570FD14E-5FDB-416D-A856-B93CF440136D}" type="pres">
      <dgm:prSet presAssocID="{E87FA2D1-D282-4BAB-9841-A39093DFE6FB}" presName="textRect" presStyleLbl="revTx" presStyleIdx="3" presStyleCnt="5">
        <dgm:presLayoutVars>
          <dgm:chMax val="1"/>
          <dgm:chPref val="1"/>
        </dgm:presLayoutVars>
      </dgm:prSet>
      <dgm:spPr/>
    </dgm:pt>
    <dgm:pt modelId="{27DCA735-2049-4435-8E17-BAF8AE1D9CDB}" type="pres">
      <dgm:prSet presAssocID="{E30E3D92-62CC-4F8A-85CD-FBE49F79CABA}" presName="sibTrans" presStyleCnt="0"/>
      <dgm:spPr/>
    </dgm:pt>
    <dgm:pt modelId="{924C4CC0-F738-4593-84FA-1A513CBEADA5}" type="pres">
      <dgm:prSet presAssocID="{9D2CE73F-56AE-4728-8074-0FA2F4379A60}" presName="compNode" presStyleCnt="0"/>
      <dgm:spPr/>
    </dgm:pt>
    <dgm:pt modelId="{A6F948A7-6A9F-4F97-AE65-A72D17DA646A}" type="pres">
      <dgm:prSet presAssocID="{9D2CE73F-56AE-4728-8074-0FA2F4379A6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F1129443-7764-4103-A68B-3EA3E30584E0}" type="pres">
      <dgm:prSet presAssocID="{9D2CE73F-56AE-4728-8074-0FA2F4379A60}" presName="spaceRect" presStyleCnt="0"/>
      <dgm:spPr/>
    </dgm:pt>
    <dgm:pt modelId="{E2DFCBCC-6F5A-443E-8189-738D157293FA}" type="pres">
      <dgm:prSet presAssocID="{9D2CE73F-56AE-4728-8074-0FA2F4379A60}" presName="textRect" presStyleLbl="revTx" presStyleIdx="4" presStyleCnt="5">
        <dgm:presLayoutVars>
          <dgm:chMax val="1"/>
          <dgm:chPref val="1"/>
        </dgm:presLayoutVars>
      </dgm:prSet>
      <dgm:spPr/>
    </dgm:pt>
  </dgm:ptLst>
  <dgm:cxnLst>
    <dgm:cxn modelId="{5C454006-BB5D-4F1F-A12D-046F356DE5CD}" type="presOf" srcId="{BD609DDA-8C10-4799-A7C8-A1EF7C284A44}" destId="{9B5B4478-2BB4-4438-ACA4-4A33693B5A2F}" srcOrd="0" destOrd="0" presId="urn:microsoft.com/office/officeart/2018/2/layout/IconLabelList"/>
    <dgm:cxn modelId="{3FA17D0A-606D-4DE3-BA59-4858B8BF8404}" type="presOf" srcId="{1D74B66F-2F0F-4F59-9462-9911AF156D07}" destId="{086057BA-B610-44F8-8EA2-A9A7D1942670}" srcOrd="0" destOrd="0" presId="urn:microsoft.com/office/officeart/2018/2/layout/IconLabelList"/>
    <dgm:cxn modelId="{57B8412B-8703-4909-988C-6E7F9AFF37EB}" type="presOf" srcId="{9098E784-1514-409B-AD30-CBC422AB72A8}" destId="{3AFA0B91-A42D-4434-A9AE-84872DAA4D44}" srcOrd="0" destOrd="0" presId="urn:microsoft.com/office/officeart/2018/2/layout/IconLabelList"/>
    <dgm:cxn modelId="{D3611064-4EA0-42B3-9D0C-79093E55B16E}" srcId="{BD609DDA-8C10-4799-A7C8-A1EF7C284A44}" destId="{1D74B66F-2F0F-4F59-9462-9911AF156D07}" srcOrd="2" destOrd="0" parTransId="{CCEEC8F2-3495-4E44-A95F-B5478DB25283}" sibTransId="{6780C30D-03EA-4D44-A65D-8751B699D1D6}"/>
    <dgm:cxn modelId="{1BD7B84E-4320-4924-AE7A-E4B71D2B4A7C}" type="presOf" srcId="{157C1EB7-B6B2-442A-A3BD-3163877B06ED}" destId="{C950D71F-AA39-4343-8EFE-A8388204B562}" srcOrd="0" destOrd="0" presId="urn:microsoft.com/office/officeart/2018/2/layout/IconLabelList"/>
    <dgm:cxn modelId="{0C3E9558-FC25-490C-8DFE-7CD2BD7F4286}" srcId="{BD609DDA-8C10-4799-A7C8-A1EF7C284A44}" destId="{E87FA2D1-D282-4BAB-9841-A39093DFE6FB}" srcOrd="3" destOrd="0" parTransId="{BDF1BF5F-9F1B-47FC-B1F8-EE3899F3BDCB}" sibTransId="{E30E3D92-62CC-4F8A-85CD-FBE49F79CABA}"/>
    <dgm:cxn modelId="{E64C277F-BCA4-4372-9A78-166282BC5C27}" srcId="{BD609DDA-8C10-4799-A7C8-A1EF7C284A44}" destId="{9D2CE73F-56AE-4728-8074-0FA2F4379A60}" srcOrd="4" destOrd="0" parTransId="{61EA5583-0C1F-4A7C-83C0-49C9C8B8E8B9}" sibTransId="{8AD8AB7E-D501-4B94-B6A5-99079C6D8277}"/>
    <dgm:cxn modelId="{6C499C97-8A6F-4801-979B-E114FA44BEE5}" type="presOf" srcId="{E87FA2D1-D282-4BAB-9841-A39093DFE6FB}" destId="{570FD14E-5FDB-416D-A856-B93CF440136D}" srcOrd="0" destOrd="0" presId="urn:microsoft.com/office/officeart/2018/2/layout/IconLabelList"/>
    <dgm:cxn modelId="{3183EFA0-E2CD-4D95-B13E-466D52EDCCBF}" srcId="{BD609DDA-8C10-4799-A7C8-A1EF7C284A44}" destId="{157C1EB7-B6B2-442A-A3BD-3163877B06ED}" srcOrd="0" destOrd="0" parTransId="{85FD8267-B068-4CD9-8399-0C3779125C3C}" sibTransId="{F4B8D8E8-85FF-4950-94EC-9A74110511B0}"/>
    <dgm:cxn modelId="{DA1F3CB7-CD91-4107-92E3-7D2B6A6E7E81}" type="presOf" srcId="{9D2CE73F-56AE-4728-8074-0FA2F4379A60}" destId="{E2DFCBCC-6F5A-443E-8189-738D157293FA}" srcOrd="0" destOrd="0" presId="urn:microsoft.com/office/officeart/2018/2/layout/IconLabelList"/>
    <dgm:cxn modelId="{C14390EB-7CAB-4E09-B884-A35DBDBE0401}" srcId="{BD609DDA-8C10-4799-A7C8-A1EF7C284A44}" destId="{9098E784-1514-409B-AD30-CBC422AB72A8}" srcOrd="1" destOrd="0" parTransId="{24B3DE16-BEC6-41C5-8573-E37E7037645F}" sibTransId="{EE1D53A9-5652-4E4B-8D13-01408ECCCC5A}"/>
    <dgm:cxn modelId="{F5769801-45AA-4F3B-8C6B-DEB23BA5046C}" type="presParOf" srcId="{9B5B4478-2BB4-4438-ACA4-4A33693B5A2F}" destId="{F3984E9E-5E17-40B0-80C4-BFACD259EE90}" srcOrd="0" destOrd="0" presId="urn:microsoft.com/office/officeart/2018/2/layout/IconLabelList"/>
    <dgm:cxn modelId="{1802B1A4-EAA1-469D-95F7-89DE0B314696}" type="presParOf" srcId="{F3984E9E-5E17-40B0-80C4-BFACD259EE90}" destId="{DC368234-6931-4D4B-88A4-20972EF2915A}" srcOrd="0" destOrd="0" presId="urn:microsoft.com/office/officeart/2018/2/layout/IconLabelList"/>
    <dgm:cxn modelId="{980D2249-7356-41D7-8C4F-1D87DFCD1351}" type="presParOf" srcId="{F3984E9E-5E17-40B0-80C4-BFACD259EE90}" destId="{5883BC3F-360C-4FFE-9BEE-C6B15B4AFBA9}" srcOrd="1" destOrd="0" presId="urn:microsoft.com/office/officeart/2018/2/layout/IconLabelList"/>
    <dgm:cxn modelId="{19E20CA2-8414-471C-B142-EF3303DCF7C7}" type="presParOf" srcId="{F3984E9E-5E17-40B0-80C4-BFACD259EE90}" destId="{C950D71F-AA39-4343-8EFE-A8388204B562}" srcOrd="2" destOrd="0" presId="urn:microsoft.com/office/officeart/2018/2/layout/IconLabelList"/>
    <dgm:cxn modelId="{C56F4ECF-9150-425C-A69F-DBC28BF00A12}" type="presParOf" srcId="{9B5B4478-2BB4-4438-ACA4-4A33693B5A2F}" destId="{7A56092E-1299-4B4A-8651-4C7E1D852C52}" srcOrd="1" destOrd="0" presId="urn:microsoft.com/office/officeart/2018/2/layout/IconLabelList"/>
    <dgm:cxn modelId="{18CF3AA2-E494-44A5-A996-D08AFABF6E98}" type="presParOf" srcId="{9B5B4478-2BB4-4438-ACA4-4A33693B5A2F}" destId="{39E9BBFF-A5CB-45C1-94B5-9A61A6237E2F}" srcOrd="2" destOrd="0" presId="urn:microsoft.com/office/officeart/2018/2/layout/IconLabelList"/>
    <dgm:cxn modelId="{2FD1D46E-160E-41D4-AFF9-23D1B19C5369}" type="presParOf" srcId="{39E9BBFF-A5CB-45C1-94B5-9A61A6237E2F}" destId="{10B361E3-D5B3-4C19-83EE-E2AD0B971B8A}" srcOrd="0" destOrd="0" presId="urn:microsoft.com/office/officeart/2018/2/layout/IconLabelList"/>
    <dgm:cxn modelId="{E991997C-FA28-475C-806B-F5B50FA1F3A9}" type="presParOf" srcId="{39E9BBFF-A5CB-45C1-94B5-9A61A6237E2F}" destId="{9338A5FA-6091-4C8B-8FE5-C4414CEFB7B0}" srcOrd="1" destOrd="0" presId="urn:microsoft.com/office/officeart/2018/2/layout/IconLabelList"/>
    <dgm:cxn modelId="{526C882B-E2A2-46F1-AFA6-776A72AA3D6D}" type="presParOf" srcId="{39E9BBFF-A5CB-45C1-94B5-9A61A6237E2F}" destId="{3AFA0B91-A42D-4434-A9AE-84872DAA4D44}" srcOrd="2" destOrd="0" presId="urn:microsoft.com/office/officeart/2018/2/layout/IconLabelList"/>
    <dgm:cxn modelId="{21501345-5225-401C-830F-0958EA6E3371}" type="presParOf" srcId="{9B5B4478-2BB4-4438-ACA4-4A33693B5A2F}" destId="{912A3A15-2D5D-4305-991C-C77609B5649E}" srcOrd="3" destOrd="0" presId="urn:microsoft.com/office/officeart/2018/2/layout/IconLabelList"/>
    <dgm:cxn modelId="{FC7B4F53-0735-4DD1-AEA6-B9B0A0415D38}" type="presParOf" srcId="{9B5B4478-2BB4-4438-ACA4-4A33693B5A2F}" destId="{32D5E8C4-2A1B-4A8A-A8ED-D1312E076CBB}" srcOrd="4" destOrd="0" presId="urn:microsoft.com/office/officeart/2018/2/layout/IconLabelList"/>
    <dgm:cxn modelId="{771FA7BB-D185-46BB-A1BB-FB48AC10EE70}" type="presParOf" srcId="{32D5E8C4-2A1B-4A8A-A8ED-D1312E076CBB}" destId="{402E2DDD-A904-48DB-A865-CBCA404101C2}" srcOrd="0" destOrd="0" presId="urn:microsoft.com/office/officeart/2018/2/layout/IconLabelList"/>
    <dgm:cxn modelId="{5ED85130-F89B-4BDF-A333-F77AD09DB9F4}" type="presParOf" srcId="{32D5E8C4-2A1B-4A8A-A8ED-D1312E076CBB}" destId="{B7AA41F8-A081-40B3-B6BD-980DFE9047D3}" srcOrd="1" destOrd="0" presId="urn:microsoft.com/office/officeart/2018/2/layout/IconLabelList"/>
    <dgm:cxn modelId="{BB6E857D-A15B-4223-99A7-F8523105C025}" type="presParOf" srcId="{32D5E8C4-2A1B-4A8A-A8ED-D1312E076CBB}" destId="{086057BA-B610-44F8-8EA2-A9A7D1942670}" srcOrd="2" destOrd="0" presId="urn:microsoft.com/office/officeart/2018/2/layout/IconLabelList"/>
    <dgm:cxn modelId="{0A5EAE8D-FDF2-4F75-B420-DA15C2216342}" type="presParOf" srcId="{9B5B4478-2BB4-4438-ACA4-4A33693B5A2F}" destId="{E4D0B57F-C123-47BD-AD02-35B06EE8CCAF}" srcOrd="5" destOrd="0" presId="urn:microsoft.com/office/officeart/2018/2/layout/IconLabelList"/>
    <dgm:cxn modelId="{24E5B3B3-5F26-44E6-9136-0B7742FF6CCE}" type="presParOf" srcId="{9B5B4478-2BB4-4438-ACA4-4A33693B5A2F}" destId="{59ACB4D1-2AD9-44CC-B114-D47D7089D5CB}" srcOrd="6" destOrd="0" presId="urn:microsoft.com/office/officeart/2018/2/layout/IconLabelList"/>
    <dgm:cxn modelId="{4B46A55B-1E9D-4C88-8A34-8EC1C850E893}" type="presParOf" srcId="{59ACB4D1-2AD9-44CC-B114-D47D7089D5CB}" destId="{686E6171-DFD9-48FE-A36E-3DFD94791E2C}" srcOrd="0" destOrd="0" presId="urn:microsoft.com/office/officeart/2018/2/layout/IconLabelList"/>
    <dgm:cxn modelId="{F9163CE1-C0F6-4B86-AD39-33B1B3C33055}" type="presParOf" srcId="{59ACB4D1-2AD9-44CC-B114-D47D7089D5CB}" destId="{099D3A6D-B43A-40AF-ADD8-7B44E15EB821}" srcOrd="1" destOrd="0" presId="urn:microsoft.com/office/officeart/2018/2/layout/IconLabelList"/>
    <dgm:cxn modelId="{C753747D-5119-4805-A6BC-6FFF2DED8474}" type="presParOf" srcId="{59ACB4D1-2AD9-44CC-B114-D47D7089D5CB}" destId="{570FD14E-5FDB-416D-A856-B93CF440136D}" srcOrd="2" destOrd="0" presId="urn:microsoft.com/office/officeart/2018/2/layout/IconLabelList"/>
    <dgm:cxn modelId="{2AAAB4FA-830E-4C0F-BA93-CA968E1583C6}" type="presParOf" srcId="{9B5B4478-2BB4-4438-ACA4-4A33693B5A2F}" destId="{27DCA735-2049-4435-8E17-BAF8AE1D9CDB}" srcOrd="7" destOrd="0" presId="urn:microsoft.com/office/officeart/2018/2/layout/IconLabelList"/>
    <dgm:cxn modelId="{DC579190-A7E2-40A2-BA82-24FD471FFBC1}" type="presParOf" srcId="{9B5B4478-2BB4-4438-ACA4-4A33693B5A2F}" destId="{924C4CC0-F738-4593-84FA-1A513CBEADA5}" srcOrd="8" destOrd="0" presId="urn:microsoft.com/office/officeart/2018/2/layout/IconLabelList"/>
    <dgm:cxn modelId="{5303637A-ACB1-44FC-88F0-9DDC402F4CA6}" type="presParOf" srcId="{924C4CC0-F738-4593-84FA-1A513CBEADA5}" destId="{A6F948A7-6A9F-4F97-AE65-A72D17DA646A}" srcOrd="0" destOrd="0" presId="urn:microsoft.com/office/officeart/2018/2/layout/IconLabelList"/>
    <dgm:cxn modelId="{DB4AAF29-C9EA-46C6-ADBD-0FADD5E1CA84}" type="presParOf" srcId="{924C4CC0-F738-4593-84FA-1A513CBEADA5}" destId="{F1129443-7764-4103-A68B-3EA3E30584E0}" srcOrd="1" destOrd="0" presId="urn:microsoft.com/office/officeart/2018/2/layout/IconLabelList"/>
    <dgm:cxn modelId="{480FCBCD-F981-4D14-895F-5BA890D9D7BE}" type="presParOf" srcId="{924C4CC0-F738-4593-84FA-1A513CBEADA5}" destId="{E2DFCBCC-6F5A-443E-8189-738D157293F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185B4-E577-4646-B328-F59AFF31C907}">
      <dsp:nvSpPr>
        <dsp:cNvPr id="0" name=""/>
        <dsp:cNvSpPr/>
      </dsp:nvSpPr>
      <dsp:spPr>
        <a:xfrm>
          <a:off x="3082131" y="0"/>
          <a:ext cx="4351338" cy="43513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22CE04-2470-4F20-9B0A-335A3C8166AB}">
      <dsp:nvSpPr>
        <dsp:cNvPr id="0" name=""/>
        <dsp:cNvSpPr/>
      </dsp:nvSpPr>
      <dsp:spPr>
        <a:xfrm>
          <a:off x="5354799" y="464168"/>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CA" sz="1600" kern="1200" dirty="0"/>
        </a:p>
        <a:p>
          <a:pPr marL="0" lvl="0" indent="0" algn="ctr" defTabSz="711200">
            <a:lnSpc>
              <a:spcPct val="90000"/>
            </a:lnSpc>
            <a:spcBef>
              <a:spcPct val="0"/>
            </a:spcBef>
            <a:spcAft>
              <a:spcPct val="35000"/>
            </a:spcAft>
            <a:buNone/>
          </a:pPr>
          <a:r>
            <a:rPr lang="en-CA" sz="1600" kern="1200" dirty="0"/>
            <a:t>Herbalife Protein Shake </a:t>
          </a:r>
          <a:endParaRPr lang="en-US" sz="1600" kern="1200" dirty="0"/>
        </a:p>
      </dsp:txBody>
      <dsp:txXfrm>
        <a:off x="5437641" y="547010"/>
        <a:ext cx="1531337" cy="1531337"/>
      </dsp:txXfrm>
    </dsp:sp>
    <dsp:sp modelId="{E9EE4EAF-A012-4ED5-8E86-AD0AF0AAF001}">
      <dsp:nvSpPr>
        <dsp:cNvPr id="0" name=""/>
        <dsp:cNvSpPr/>
      </dsp:nvSpPr>
      <dsp:spPr>
        <a:xfrm>
          <a:off x="5465297" y="2272651"/>
          <a:ext cx="1697021" cy="169702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Target Audience: - 19-45 year old males and females who wants to reduce weight</a:t>
          </a:r>
          <a:endParaRPr lang="en-US" sz="1600" kern="1200" dirty="0"/>
        </a:p>
      </dsp:txBody>
      <dsp:txXfrm>
        <a:off x="5548139" y="2355493"/>
        <a:ext cx="1531337" cy="1531337"/>
      </dsp:txXfrm>
    </dsp:sp>
    <dsp:sp modelId="{D1C176EF-02AB-46F6-B7FD-0727E80392C5}">
      <dsp:nvSpPr>
        <dsp:cNvPr id="0" name=""/>
        <dsp:cNvSpPr/>
      </dsp:nvSpPr>
      <dsp:spPr>
        <a:xfrm>
          <a:off x="3221184" y="2261252"/>
          <a:ext cx="1697021" cy="169702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Duration of campaign : - 6 months</a:t>
          </a:r>
          <a:endParaRPr lang="en-US" sz="1600" kern="1200"/>
        </a:p>
      </dsp:txBody>
      <dsp:txXfrm>
        <a:off x="3304026" y="2344094"/>
        <a:ext cx="1531337" cy="1531337"/>
      </dsp:txXfrm>
    </dsp:sp>
    <dsp:sp modelId="{B25AC183-4569-482E-86BB-1996B3172F8B}">
      <dsp:nvSpPr>
        <dsp:cNvPr id="0" name=""/>
        <dsp:cNvSpPr/>
      </dsp:nvSpPr>
      <dsp:spPr>
        <a:xfrm>
          <a:off x="3280907" y="473100"/>
          <a:ext cx="1697021" cy="169702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Repurchase </a:t>
          </a:r>
        </a:p>
      </dsp:txBody>
      <dsp:txXfrm>
        <a:off x="3363749" y="555942"/>
        <a:ext cx="1531337" cy="15313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7E6EA-32C8-4810-9E0D-6BBB9A609920}">
      <dsp:nvSpPr>
        <dsp:cNvPr id="0" name=""/>
        <dsp:cNvSpPr/>
      </dsp:nvSpPr>
      <dsp:spPr>
        <a:xfrm>
          <a:off x="718225" y="413831"/>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4D7C3-78F7-4644-B28C-CE96320B0772}">
      <dsp:nvSpPr>
        <dsp:cNvPr id="0" name=""/>
        <dsp:cNvSpPr/>
      </dsp:nvSpPr>
      <dsp:spPr>
        <a:xfrm>
          <a:off x="1142350" y="83795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24E48D-C593-4990-BD17-3879410C6449}">
      <dsp:nvSpPr>
        <dsp:cNvPr id="0" name=""/>
        <dsp:cNvSpPr/>
      </dsp:nvSpPr>
      <dsp:spPr>
        <a:xfrm>
          <a:off x="82037"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Choice of Trade Magazine: "The retail sector Developments in Healthcare and Wellness“</a:t>
          </a:r>
        </a:p>
      </dsp:txBody>
      <dsp:txXfrm>
        <a:off x="82037" y="3023832"/>
        <a:ext cx="3262500" cy="720000"/>
      </dsp:txXfrm>
    </dsp:sp>
    <dsp:sp modelId="{98585CCE-99FC-4029-8B60-8DA0F2270FAD}">
      <dsp:nvSpPr>
        <dsp:cNvPr id="0" name=""/>
        <dsp:cNvSpPr/>
      </dsp:nvSpPr>
      <dsp:spPr>
        <a:xfrm>
          <a:off x="4551662" y="413831"/>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1C9DF0-2E44-42B8-85C7-508A8253C21A}">
      <dsp:nvSpPr>
        <dsp:cNvPr id="0" name=""/>
        <dsp:cNvSpPr/>
      </dsp:nvSpPr>
      <dsp:spPr>
        <a:xfrm>
          <a:off x="4975787" y="83795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AD918-BAFC-47ED-96DB-4AEEB45F2BC8}">
      <dsp:nvSpPr>
        <dsp:cNvPr id="0" name=""/>
        <dsp:cNvSpPr/>
      </dsp:nvSpPr>
      <dsp:spPr>
        <a:xfrm>
          <a:off x="3915475"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Target Audience: retailers and buyers in the fitness and wellness business.</a:t>
          </a:r>
        </a:p>
      </dsp:txBody>
      <dsp:txXfrm>
        <a:off x="3915475" y="3023832"/>
        <a:ext cx="3262500" cy="720000"/>
      </dsp:txXfrm>
    </dsp:sp>
    <dsp:sp modelId="{678D707C-1AF9-43C4-A2ED-2C06E90420F6}">
      <dsp:nvSpPr>
        <dsp:cNvPr id="0" name=""/>
        <dsp:cNvSpPr/>
      </dsp:nvSpPr>
      <dsp:spPr>
        <a:xfrm>
          <a:off x="8385100" y="413831"/>
          <a:ext cx="1990125" cy="1990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2D2EA-E8B1-4C6C-8827-13B548776722}">
      <dsp:nvSpPr>
        <dsp:cNvPr id="0" name=""/>
        <dsp:cNvSpPr/>
      </dsp:nvSpPr>
      <dsp:spPr>
        <a:xfrm>
          <a:off x="8809225" y="83795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B1143-7BA2-43BC-81E2-A46849A1A990}">
      <dsp:nvSpPr>
        <dsp:cNvPr id="0" name=""/>
        <dsp:cNvSpPr/>
      </dsp:nvSpPr>
      <dsp:spPr>
        <a:xfrm>
          <a:off x="7748912" y="302383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Circulation: 20,000 copies.</a:t>
          </a:r>
        </a:p>
      </dsp:txBody>
      <dsp:txXfrm>
        <a:off x="7748912" y="3023832"/>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4BFD0-7C2B-47F1-9A2B-0529427B7570}">
      <dsp:nvSpPr>
        <dsp:cNvPr id="0" name=""/>
        <dsp:cNvSpPr/>
      </dsp:nvSpPr>
      <dsp:spPr>
        <a:xfrm>
          <a:off x="1292" y="577414"/>
          <a:ext cx="4235685" cy="4235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a:t>Consumer Objective</a:t>
          </a:r>
          <a:endParaRPr lang="en-US" sz="2500" kern="1200"/>
        </a:p>
      </dsp:txBody>
      <dsp:txXfrm>
        <a:off x="621594" y="1197716"/>
        <a:ext cx="2995081" cy="2995081"/>
      </dsp:txXfrm>
    </dsp:sp>
    <dsp:sp modelId="{42D4AE54-DD3A-4576-921A-3E6BDD5527F2}">
      <dsp:nvSpPr>
        <dsp:cNvPr id="0" name=""/>
        <dsp:cNvSpPr/>
      </dsp:nvSpPr>
      <dsp:spPr>
        <a:xfrm rot="5400000">
          <a:off x="4586422" y="2134029"/>
          <a:ext cx="1482489" cy="1122456"/>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B3A848-E2AF-45CF-8B8C-19A1B95C4C02}">
      <dsp:nvSpPr>
        <dsp:cNvPr id="0" name=""/>
        <dsp:cNvSpPr/>
      </dsp:nvSpPr>
      <dsp:spPr>
        <a:xfrm>
          <a:off x="6354821" y="577414"/>
          <a:ext cx="4235685" cy="4235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dirty="0"/>
            <a:t>To achieve repurchase of Herbalife protein shake amongst 25% of loyal customers (19-45year old males and females on dieting )within 6 months campaign</a:t>
          </a:r>
          <a:endParaRPr lang="en-US" sz="2500" kern="1200" dirty="0"/>
        </a:p>
      </dsp:txBody>
      <dsp:txXfrm>
        <a:off x="6975123" y="1197716"/>
        <a:ext cx="2995081" cy="2995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DB8EC-0772-476A-98EE-1864BB0C2F0C}">
      <dsp:nvSpPr>
        <dsp:cNvPr id="0" name=""/>
        <dsp:cNvSpPr/>
      </dsp:nvSpPr>
      <dsp:spPr>
        <a:xfrm>
          <a:off x="2044800" y="375668"/>
          <a:ext cx="2196000" cy="2196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D5FA1-41EC-4323-A186-5AF93949C45F}">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C1465-F04D-4938-905C-77633D021643}">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To build strong connections with key buyers and retail managers in order to guarantee Herbalife Protein products are prominently displayed and promoted.</a:t>
          </a:r>
        </a:p>
      </dsp:txBody>
      <dsp:txXfrm>
        <a:off x="1342800" y="3255669"/>
        <a:ext cx="3600000" cy="720000"/>
      </dsp:txXfrm>
    </dsp:sp>
    <dsp:sp modelId="{4B04062C-1102-43EC-8CB9-6B99A0429D9A}">
      <dsp:nvSpPr>
        <dsp:cNvPr id="0" name=""/>
        <dsp:cNvSpPr/>
      </dsp:nvSpPr>
      <dsp:spPr>
        <a:xfrm>
          <a:off x="6274800" y="375668"/>
          <a:ext cx="2196000" cy="219600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67A71-2EFC-46C2-8177-7036897542F8}">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05104-E0DA-4498-B4C4-E789BD74F876}">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To obtain distribution agreements with major retail chains, with a goal of increasing retail presence by 15%.</a:t>
          </a:r>
        </a:p>
      </dsp:txBody>
      <dsp:txXfrm>
        <a:off x="5572800" y="3255669"/>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351C5-2DA1-48AC-AB2C-EBBC10E84709}">
      <dsp:nvSpPr>
        <dsp:cNvPr id="0" name=""/>
        <dsp:cNvSpPr/>
      </dsp:nvSpPr>
      <dsp:spPr>
        <a:xfrm>
          <a:off x="0" y="536543"/>
          <a:ext cx="4828172" cy="14859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Demographic Profile</a:t>
          </a:r>
          <a:endParaRPr lang="en-US" sz="2100" kern="1200"/>
        </a:p>
      </dsp:txBody>
      <dsp:txXfrm>
        <a:off x="72539" y="609082"/>
        <a:ext cx="4683094" cy="1340891"/>
      </dsp:txXfrm>
    </dsp:sp>
    <dsp:sp modelId="{614BE85E-E7CE-47A6-B406-4370C6A2A61D}">
      <dsp:nvSpPr>
        <dsp:cNvPr id="0" name=""/>
        <dsp:cNvSpPr/>
      </dsp:nvSpPr>
      <dsp:spPr>
        <a:xfrm>
          <a:off x="0" y="2082992"/>
          <a:ext cx="4828172" cy="148596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Active adults between the ages of 25 and 45 who are health-conscious.</a:t>
          </a:r>
        </a:p>
      </dsp:txBody>
      <dsp:txXfrm>
        <a:off x="72539" y="2155531"/>
        <a:ext cx="4683094" cy="1340891"/>
      </dsp:txXfrm>
    </dsp:sp>
    <dsp:sp modelId="{669F9D8F-F47C-4DDA-A18A-E99B99A6C498}">
      <dsp:nvSpPr>
        <dsp:cNvPr id="0" name=""/>
        <dsp:cNvSpPr/>
      </dsp:nvSpPr>
      <dsp:spPr>
        <a:xfrm>
          <a:off x="0" y="3629442"/>
          <a:ext cx="4828172" cy="14859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Fitness Enthusiasts: People who regularly exercise, work out, or participate in sports and want to improve their fitness by using protein supplements.</a:t>
          </a:r>
        </a:p>
      </dsp:txBody>
      <dsp:txXfrm>
        <a:off x="72539" y="3701981"/>
        <a:ext cx="4683094" cy="1340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58BB9-6E6D-4CCB-9428-DEC7D08ACED9}">
      <dsp:nvSpPr>
        <dsp:cNvPr id="0" name=""/>
        <dsp:cNvSpPr/>
      </dsp:nvSpPr>
      <dsp:spPr>
        <a:xfrm>
          <a:off x="0" y="97357"/>
          <a:ext cx="4828172" cy="26839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dirty="0" err="1"/>
            <a:t>Loyals</a:t>
          </a:r>
          <a:r>
            <a:rPr lang="en-CA" sz="3100" kern="1200" dirty="0"/>
            <a:t>: - some people are using the products of </a:t>
          </a:r>
          <a:r>
            <a:rPr lang="en-CA" sz="3100" kern="1200" dirty="0" err="1"/>
            <a:t>herbalife</a:t>
          </a:r>
          <a:r>
            <a:rPr lang="en-CA" sz="3100" kern="1200" dirty="0"/>
            <a:t> from the long time so that individual will definitely in the target </a:t>
          </a:r>
          <a:endParaRPr lang="en-US" sz="3100" kern="1200" dirty="0"/>
        </a:p>
      </dsp:txBody>
      <dsp:txXfrm>
        <a:off x="131021" y="228378"/>
        <a:ext cx="4566130" cy="2421937"/>
      </dsp:txXfrm>
    </dsp:sp>
    <dsp:sp modelId="{45C75912-C917-48ED-ADAD-A4D839069A44}">
      <dsp:nvSpPr>
        <dsp:cNvPr id="0" name=""/>
        <dsp:cNvSpPr/>
      </dsp:nvSpPr>
      <dsp:spPr>
        <a:xfrm>
          <a:off x="0" y="2870617"/>
          <a:ext cx="4828172" cy="26839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CA" sz="3100" kern="1200" dirty="0"/>
            <a:t>Competitive </a:t>
          </a:r>
          <a:r>
            <a:rPr lang="en-CA" sz="3100" kern="1200" dirty="0" err="1"/>
            <a:t>Loyals</a:t>
          </a:r>
          <a:r>
            <a:rPr lang="en-CA" sz="3100" kern="1200" dirty="0"/>
            <a:t>: - some people are buying the product of other brands like </a:t>
          </a:r>
          <a:r>
            <a:rPr lang="en-CA" sz="3100" kern="1200" dirty="0" err="1"/>
            <a:t>PhenQ</a:t>
          </a:r>
          <a:r>
            <a:rPr lang="en-CA" sz="3100" kern="1200" dirty="0"/>
            <a:t>, AG1 etc. </a:t>
          </a:r>
          <a:endParaRPr lang="en-US" sz="3100" kern="1200" dirty="0"/>
        </a:p>
      </dsp:txBody>
      <dsp:txXfrm>
        <a:off x="131021" y="3001638"/>
        <a:ext cx="4566130" cy="2421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5841E-A292-43A9-8280-B99D47BB8459}">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A2679-D8E7-4631-8257-829DAFB007B3}">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B8B8B4-A2A0-4FB8-85BE-F417EA017068}">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Buyers in retail chains in charge of health and wellness product areas</a:t>
          </a:r>
        </a:p>
      </dsp:txBody>
      <dsp:txXfrm>
        <a:off x="1507738" y="707092"/>
        <a:ext cx="9007861" cy="1305401"/>
      </dsp:txXfrm>
    </dsp:sp>
    <dsp:sp modelId="{53D4100F-780C-48DD-ABFA-4247FC596E92}">
      <dsp:nvSpPr>
        <dsp:cNvPr id="0" name=""/>
        <dsp:cNvSpPr/>
      </dsp:nvSpPr>
      <dsp:spPr>
        <a:xfrm>
          <a:off x="0" y="2338844"/>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596755-2050-44D2-BBAC-72069131ED6D}">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32D1FD-7D4D-4FA4-9D7E-0950AC61D748}">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Store managers and in-store salespeople for big retail businesses.</a:t>
          </a:r>
        </a:p>
      </dsp:txBody>
      <dsp:txXfrm>
        <a:off x="1507738" y="2338844"/>
        <a:ext cx="9007861"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63125-4177-48B8-A725-F8D124E60E01}">
      <dsp:nvSpPr>
        <dsp:cNvPr id="0" name=""/>
        <dsp:cNvSpPr/>
      </dsp:nvSpPr>
      <dsp:spPr>
        <a:xfrm>
          <a:off x="0" y="4774"/>
          <a:ext cx="3785616" cy="14022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Since 1980, the company has been on a mission to improve nutritional habits around the world by providing great-tasting, science-backed nutrition products that help people receive the correct balance of good nutrients.</a:t>
          </a:r>
        </a:p>
      </dsp:txBody>
      <dsp:txXfrm>
        <a:off x="68454" y="73228"/>
        <a:ext cx="3648708" cy="1265378"/>
      </dsp:txXfrm>
    </dsp:sp>
    <dsp:sp modelId="{92644530-12F6-4243-AB81-4BC0A8064070}">
      <dsp:nvSpPr>
        <dsp:cNvPr id="0" name=""/>
        <dsp:cNvSpPr/>
      </dsp:nvSpPr>
      <dsp:spPr>
        <a:xfrm>
          <a:off x="0" y="1484692"/>
          <a:ext cx="3785616" cy="1402286"/>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0" i="0" kern="1200"/>
            <a:t>Every day, millions of Herbalife Nutrition shakes are consumed around the world.</a:t>
          </a:r>
          <a:endParaRPr lang="en-US" sz="1500" kern="1200"/>
        </a:p>
      </dsp:txBody>
      <dsp:txXfrm>
        <a:off x="68454" y="1553146"/>
        <a:ext cx="3648708" cy="1265378"/>
      </dsp:txXfrm>
    </dsp:sp>
    <dsp:sp modelId="{F548454E-E435-4B46-A215-15B057CC97DE}">
      <dsp:nvSpPr>
        <dsp:cNvPr id="0" name=""/>
        <dsp:cNvSpPr/>
      </dsp:nvSpPr>
      <dsp:spPr>
        <a:xfrm>
          <a:off x="83317" y="2949051"/>
          <a:ext cx="3785616" cy="140228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This person-to-person, high-touch encounter is important to our aim of improving our communities' nutritional habits, and it is what sets us apart.</a:t>
          </a:r>
        </a:p>
      </dsp:txBody>
      <dsp:txXfrm>
        <a:off x="151771" y="3017505"/>
        <a:ext cx="3648708" cy="12653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B1AE8-B520-400C-ADA3-626D8A657858}">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5DF34-6BDA-4EE2-8919-6BFDD63D569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F6246-0CC7-467C-9FC3-62199CDDCF5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Decision maker : - Stock and market Herbalife protein products near the shop location.</a:t>
          </a:r>
        </a:p>
      </dsp:txBody>
      <dsp:txXfrm>
        <a:off x="1435590" y="531"/>
        <a:ext cx="9080009" cy="1242935"/>
      </dsp:txXfrm>
    </dsp:sp>
    <dsp:sp modelId="{780B1AF4-1927-494E-9157-B04EE8F004B9}">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1619D-A6C5-43BA-9643-2D9332BE7B8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1FC84-5931-4FB3-86E3-B56FE0EA4FF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Marketer: - Give company a good space for point of purchase </a:t>
          </a:r>
        </a:p>
      </dsp:txBody>
      <dsp:txXfrm>
        <a:off x="1435590" y="1554201"/>
        <a:ext cx="9080009" cy="1242935"/>
      </dsp:txXfrm>
    </dsp:sp>
    <dsp:sp modelId="{6BE2B525-929A-4320-A6B8-44D54D4AE15E}">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AADEC-55C6-4313-AC30-F064E911B77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F2A42-958F-46B7-A629-EDA3CEF9227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Sales associate: - refer the Herbalife protein shake to more people</a:t>
          </a:r>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68234-6931-4D4B-88A4-20972EF2915A}">
      <dsp:nvSpPr>
        <dsp:cNvPr id="0" name=""/>
        <dsp:cNvSpPr/>
      </dsp:nvSpPr>
      <dsp:spPr>
        <a:xfrm>
          <a:off x="622800" y="104140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50D71F-AA39-4343-8EFE-A8388204B562}">
      <dsp:nvSpPr>
        <dsp:cNvPr id="0" name=""/>
        <dsp:cNvSpPr/>
      </dsp:nvSpPr>
      <dsp:spPr>
        <a:xfrm>
          <a:off x="127800" y="2191967"/>
          <a:ext cx="1800000"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Media type: - Social Media Advertising (Instagram and Facebook)</a:t>
          </a:r>
        </a:p>
      </dsp:txBody>
      <dsp:txXfrm>
        <a:off x="127800" y="2191967"/>
        <a:ext cx="1800000" cy="1117968"/>
      </dsp:txXfrm>
    </dsp:sp>
    <dsp:sp modelId="{10B361E3-D5B3-4C19-83EE-E2AD0B971B8A}">
      <dsp:nvSpPr>
        <dsp:cNvPr id="0" name=""/>
        <dsp:cNvSpPr/>
      </dsp:nvSpPr>
      <dsp:spPr>
        <a:xfrm>
          <a:off x="2737800" y="104140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A0B91-A42D-4434-A9AE-84872DAA4D44}">
      <dsp:nvSpPr>
        <dsp:cNvPr id="0" name=""/>
        <dsp:cNvSpPr/>
      </dsp:nvSpPr>
      <dsp:spPr>
        <a:xfrm>
          <a:off x="2242800" y="2191967"/>
          <a:ext cx="1800000"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Age: -Users between the ages of 19 and 45 who are interested in exercise, nutrition, and going gym daily</a:t>
          </a:r>
          <a:r>
            <a:rPr lang="en-US" sz="1600" kern="1200" dirty="0"/>
            <a:t>.</a:t>
          </a:r>
        </a:p>
      </dsp:txBody>
      <dsp:txXfrm>
        <a:off x="2242800" y="2191967"/>
        <a:ext cx="1800000" cy="1117968"/>
      </dsp:txXfrm>
    </dsp:sp>
    <dsp:sp modelId="{402E2DDD-A904-48DB-A865-CBCA404101C2}">
      <dsp:nvSpPr>
        <dsp:cNvPr id="0" name=""/>
        <dsp:cNvSpPr/>
      </dsp:nvSpPr>
      <dsp:spPr>
        <a:xfrm>
          <a:off x="4852800" y="104140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6057BA-B610-44F8-8EA2-A9A7D1942670}">
      <dsp:nvSpPr>
        <dsp:cNvPr id="0" name=""/>
        <dsp:cNvSpPr/>
      </dsp:nvSpPr>
      <dsp:spPr>
        <a:xfrm>
          <a:off x="4357800" y="2191967"/>
          <a:ext cx="1800000"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Reach: Targeted exposure of 500,000 users.</a:t>
          </a:r>
        </a:p>
      </dsp:txBody>
      <dsp:txXfrm>
        <a:off x="4357800" y="2191967"/>
        <a:ext cx="1800000" cy="1117968"/>
      </dsp:txXfrm>
    </dsp:sp>
    <dsp:sp modelId="{686E6171-DFD9-48FE-A36E-3DFD94791E2C}">
      <dsp:nvSpPr>
        <dsp:cNvPr id="0" name=""/>
        <dsp:cNvSpPr/>
      </dsp:nvSpPr>
      <dsp:spPr>
        <a:xfrm>
          <a:off x="6967800" y="104140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FD14E-5FDB-416D-A856-B93CF440136D}">
      <dsp:nvSpPr>
        <dsp:cNvPr id="0" name=""/>
        <dsp:cNvSpPr/>
      </dsp:nvSpPr>
      <dsp:spPr>
        <a:xfrm>
          <a:off x="6472800" y="2191967"/>
          <a:ext cx="1800000"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kern="1200" dirty="0"/>
            <a:t>Budget: - 1M </a:t>
          </a:r>
        </a:p>
      </dsp:txBody>
      <dsp:txXfrm>
        <a:off x="6472800" y="2191967"/>
        <a:ext cx="1800000" cy="1117968"/>
      </dsp:txXfrm>
    </dsp:sp>
    <dsp:sp modelId="{A6F948A7-6A9F-4F97-AE65-A72D17DA646A}">
      <dsp:nvSpPr>
        <dsp:cNvPr id="0" name=""/>
        <dsp:cNvSpPr/>
      </dsp:nvSpPr>
      <dsp:spPr>
        <a:xfrm>
          <a:off x="9082800" y="1041401"/>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DFCBCC-6F5A-443E-8189-738D157293FA}">
      <dsp:nvSpPr>
        <dsp:cNvPr id="0" name=""/>
        <dsp:cNvSpPr/>
      </dsp:nvSpPr>
      <dsp:spPr>
        <a:xfrm>
          <a:off x="8587800" y="2191967"/>
          <a:ext cx="1800000"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kern="1200" dirty="0"/>
            <a:t>DURATION: - 6 months</a:t>
          </a:r>
        </a:p>
      </dsp:txBody>
      <dsp:txXfrm>
        <a:off x="8587800" y="2191967"/>
        <a:ext cx="1800000" cy="111796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1EAE8-B134-0C34-FD46-1C67EFD3EC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41EBD09-A07B-A764-E52F-1FF60C82E9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52D0554-05C5-2B83-1257-B0F7DD493059}"/>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5" name="Footer Placeholder 4">
            <a:extLst>
              <a:ext uri="{FF2B5EF4-FFF2-40B4-BE49-F238E27FC236}">
                <a16:creationId xmlns:a16="http://schemas.microsoft.com/office/drawing/2014/main" id="{07CBC406-F2B0-C0A1-C0AC-F3A365CDAD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97EBCA-BBE3-2DB4-0EED-3C1C7CB3ADD7}"/>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107998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E7A2-64F0-C900-C1A8-0EE57F2C6C8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8078AC2-93F1-1E96-209A-CCD2C943E8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9BC2A00-B7AE-5282-92E6-928D2EDA1BEA}"/>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5" name="Footer Placeholder 4">
            <a:extLst>
              <a:ext uri="{FF2B5EF4-FFF2-40B4-BE49-F238E27FC236}">
                <a16:creationId xmlns:a16="http://schemas.microsoft.com/office/drawing/2014/main" id="{7B957C3C-4909-1C0B-757E-EA7539F4AA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DBF602-43EE-3426-0AD9-5F247166623D}"/>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237547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A0C13-7784-CAA7-C6EA-8DA94E46B5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AD5571D-63C4-B4A5-32CB-5B51AB0D14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39B5EF-ECAD-232A-CD8A-491A2D5A7F73}"/>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5" name="Footer Placeholder 4">
            <a:extLst>
              <a:ext uri="{FF2B5EF4-FFF2-40B4-BE49-F238E27FC236}">
                <a16:creationId xmlns:a16="http://schemas.microsoft.com/office/drawing/2014/main" id="{FD489A65-AEF6-E034-4906-A5B114FF3C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DA6E1D-540F-E145-A98C-7230186E61AB}"/>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10794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59D8-1B6C-9038-1DB0-F6B8D373C06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21312E-2E59-6048-2D6A-19D248FAB1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8B5214-C204-07A8-2D02-9CCA167FA762}"/>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5" name="Footer Placeholder 4">
            <a:extLst>
              <a:ext uri="{FF2B5EF4-FFF2-40B4-BE49-F238E27FC236}">
                <a16:creationId xmlns:a16="http://schemas.microsoft.com/office/drawing/2014/main" id="{338C145C-6FAD-E2B2-6675-940672E54E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E46957-D4A4-24C9-5042-8647A70D363E}"/>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133871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F903-9D10-BDA7-7CF1-C36AF04212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7C0AA91-3C8A-87A9-E8DC-0C475000A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52FF95-B544-4B03-727F-1BD6DA4F07B1}"/>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5" name="Footer Placeholder 4">
            <a:extLst>
              <a:ext uri="{FF2B5EF4-FFF2-40B4-BE49-F238E27FC236}">
                <a16:creationId xmlns:a16="http://schemas.microsoft.com/office/drawing/2014/main" id="{45B3EB40-4517-3036-E12C-38DCC33183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472D35-8DAC-876A-AD57-1CAF1EAF515C}"/>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78535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A244-BD43-FF1B-B477-427A8868B65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9BF7A0-C206-4411-2815-69B5F5A2B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DC21422-D7FB-AF73-8FC0-E0DB628EC3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DD60C3D-2D97-83CF-455B-91CAD48BA1D6}"/>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6" name="Footer Placeholder 5">
            <a:extLst>
              <a:ext uri="{FF2B5EF4-FFF2-40B4-BE49-F238E27FC236}">
                <a16:creationId xmlns:a16="http://schemas.microsoft.com/office/drawing/2014/main" id="{BEC7BBDA-4731-AB47-C13C-323BFF23A3E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398BA8-18B8-305D-A368-60358C6C6B2D}"/>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336518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B037-A513-F3AA-21C0-B7E9199A482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A8DCAE5-CC06-58EE-C83E-5E6DE3D06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C9EE8-D69D-27E1-72CF-1862781099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482D047-BE36-8B13-EA46-22A97538D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891464-DAA5-4B2E-BA9B-958CB8D8D4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5401880-A4FD-34B9-D96B-3843A564634B}"/>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8" name="Footer Placeholder 7">
            <a:extLst>
              <a:ext uri="{FF2B5EF4-FFF2-40B4-BE49-F238E27FC236}">
                <a16:creationId xmlns:a16="http://schemas.microsoft.com/office/drawing/2014/main" id="{CBF30086-56C8-F101-9263-5946101CEDC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B857C97-5344-BE3B-AB53-FA0B1293BCBA}"/>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375519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D091-93CD-F6F1-9357-E65AC5889E1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8FC8595-C335-D6E6-EFBB-AED6702B1480}"/>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4" name="Footer Placeholder 3">
            <a:extLst>
              <a:ext uri="{FF2B5EF4-FFF2-40B4-BE49-F238E27FC236}">
                <a16:creationId xmlns:a16="http://schemas.microsoft.com/office/drawing/2014/main" id="{A0C57F10-935E-7D46-3302-480F0A2C7FF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D558915-32DA-BF9F-B282-64767642D709}"/>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38594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AB9FF-B927-3B32-8C3C-C7BEF13C932B}"/>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3" name="Footer Placeholder 2">
            <a:extLst>
              <a:ext uri="{FF2B5EF4-FFF2-40B4-BE49-F238E27FC236}">
                <a16:creationId xmlns:a16="http://schemas.microsoft.com/office/drawing/2014/main" id="{3033AC5F-5966-398E-A5AA-EE6029D05E9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0BA51F2-0A98-9FA4-7803-D4A128B15C74}"/>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282457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CDA5-4BD9-608F-32CC-79898F43C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818069D-8DE9-7214-509A-28928D2A0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D4AED8E-6439-F9B6-EB0E-030742AE4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1D9556-8F37-C088-F71B-654CFED97B08}"/>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6" name="Footer Placeholder 5">
            <a:extLst>
              <a:ext uri="{FF2B5EF4-FFF2-40B4-BE49-F238E27FC236}">
                <a16:creationId xmlns:a16="http://schemas.microsoft.com/office/drawing/2014/main" id="{858C8F1F-A62F-DEE1-3E28-1E00DBB79FE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7398920-5FF7-FBE2-509C-49B0A217FAE5}"/>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427467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D6F7-6DF1-2D34-70E2-6D85BDDDF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7519E1D-84D4-F51D-F429-A8840442C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ECB0A24-7FFE-9DF0-9EE1-791B187CE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E2C7C-6544-3A66-E299-B2C28D280D21}"/>
              </a:ext>
            </a:extLst>
          </p:cNvPr>
          <p:cNvSpPr>
            <a:spLocks noGrp="1"/>
          </p:cNvSpPr>
          <p:nvPr>
            <p:ph type="dt" sz="half" idx="10"/>
          </p:nvPr>
        </p:nvSpPr>
        <p:spPr/>
        <p:txBody>
          <a:bodyPr/>
          <a:lstStyle/>
          <a:p>
            <a:fld id="{B92244D3-8749-4C26-81EE-89029995103B}" type="datetimeFigureOut">
              <a:rPr lang="en-CA" smtClean="0"/>
              <a:t>2023-10-16</a:t>
            </a:fld>
            <a:endParaRPr lang="en-CA"/>
          </a:p>
        </p:txBody>
      </p:sp>
      <p:sp>
        <p:nvSpPr>
          <p:cNvPr id="6" name="Footer Placeholder 5">
            <a:extLst>
              <a:ext uri="{FF2B5EF4-FFF2-40B4-BE49-F238E27FC236}">
                <a16:creationId xmlns:a16="http://schemas.microsoft.com/office/drawing/2014/main" id="{35D08385-AF43-B22A-DAEB-461F020FA13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2047D5A-001D-1BFC-C677-7E9D8E7D023B}"/>
              </a:ext>
            </a:extLst>
          </p:cNvPr>
          <p:cNvSpPr>
            <a:spLocks noGrp="1"/>
          </p:cNvSpPr>
          <p:nvPr>
            <p:ph type="sldNum" sz="quarter" idx="12"/>
          </p:nvPr>
        </p:nvSpPr>
        <p:spPr/>
        <p:txBody>
          <a:bodyPr/>
          <a:lstStyle/>
          <a:p>
            <a:fld id="{47786954-21D7-4D03-8F03-9C475145CEEB}" type="slidenum">
              <a:rPr lang="en-CA" smtClean="0"/>
              <a:t>‹#›</a:t>
            </a:fld>
            <a:endParaRPr lang="en-CA"/>
          </a:p>
        </p:txBody>
      </p:sp>
    </p:spTree>
    <p:extLst>
      <p:ext uri="{BB962C8B-B14F-4D97-AF65-F5344CB8AC3E}">
        <p14:creationId xmlns:p14="http://schemas.microsoft.com/office/powerpoint/2010/main" val="157667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76D4F-B79F-5B5F-F520-415E64B88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C58DD91-EEC5-EC36-3151-420FF259F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FB3E7D-0B2B-997E-DFD7-799DE347C7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244D3-8749-4C26-81EE-89029995103B}" type="datetimeFigureOut">
              <a:rPr lang="en-CA" smtClean="0"/>
              <a:t>2023-10-16</a:t>
            </a:fld>
            <a:endParaRPr lang="en-CA"/>
          </a:p>
        </p:txBody>
      </p:sp>
      <p:sp>
        <p:nvSpPr>
          <p:cNvPr id="5" name="Footer Placeholder 4">
            <a:extLst>
              <a:ext uri="{FF2B5EF4-FFF2-40B4-BE49-F238E27FC236}">
                <a16:creationId xmlns:a16="http://schemas.microsoft.com/office/drawing/2014/main" id="{1BCF0627-B071-7855-9228-EC39032982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64A06C1-10FD-09CA-BCE3-76B0229B0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86954-21D7-4D03-8F03-9C475145CEEB}" type="slidenum">
              <a:rPr lang="en-CA" smtClean="0"/>
              <a:t>‹#›</a:t>
            </a:fld>
            <a:endParaRPr lang="en-CA"/>
          </a:p>
        </p:txBody>
      </p:sp>
    </p:spTree>
    <p:extLst>
      <p:ext uri="{BB962C8B-B14F-4D97-AF65-F5344CB8AC3E}">
        <p14:creationId xmlns:p14="http://schemas.microsoft.com/office/powerpoint/2010/main" val="1234221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hyperlink" Target="https://www.statista.com/statistics/1007635/herbalife-s-market-share-of-selected-industries-worldwide/" TargetMode="External"/><Relationship Id="rId2" Type="http://schemas.openxmlformats.org/officeDocument/2006/relationships/hyperlink" Target="https://cc.bingj.com/cache.aspx?q=what+is+meaning+of+tone+and+manner+of+the+campaign&amp;d=4960202209907687&amp;mkt=en-CA&amp;setlang=en-IN&amp;w=r5ZtYxvl817Po_N3y0twKcNaY-sp7oZk#:~:text=https%3A//www.brafton.com/blog/creation/4%2Dbrand%2Dtone%2Dof%2Dvoice%2Dexamples%2Dto%2Duse%2Dwhen%2Dbuilding%2Dyour%2Down/" TargetMode="External"/><Relationship Id="rId1" Type="http://schemas.openxmlformats.org/officeDocument/2006/relationships/slideLayout" Target="../slideLayouts/slideLayout2.xml"/><Relationship Id="rId4" Type="http://schemas.openxmlformats.org/officeDocument/2006/relationships/hyperlink" Target="https://www.bing.com/search?q=sales%20of%20herbalife%20protein%20shake&amp;FORM=ARPSEC&amp;PC=ARPL&amp;PTAG=30136#:~:text=Weight%20Management%20%2D%20Herbalife-,iamherbalifenutrition.com/healthy%2Dweight/benefits%2Dprotein%2Dshakes%2Dformula%2D1/,-Was%20this%20helpfu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bing.com/search?q=whatb%20was%20the%20sales%20of%20protein%20shake%20herbalife&amp;FORM=ARPSEC&amp;PC=ARPL&amp;PTAG=30136#:~:text=Weight%20Loss%3F%20%2D%20Healthline-,www.healthline.com/nutrition/herbalife%2Dreview,-Was%20this%20helpful" TargetMode="External"/><Relationship Id="rId2" Type="http://schemas.openxmlformats.org/officeDocument/2006/relationships/hyperlink" Target="https://www.bing.com/search?q=constumer%20reviews%20of%20herbalife%20protein%20shake&amp;FORM=ARPSEC&amp;PC=ARPL&amp;PTAG=30136#:~:text=and%20Shakes%20Reviews%20%E2%80%A6-,https%3A//www.purefoodcompany.com/herbalife%2Dprotein%2Dpowder%2Dreview,-Would%20definitely%20bu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02B28-DDB2-5511-47D2-2128E2F90278}"/>
              </a:ext>
            </a:extLst>
          </p:cNvPr>
          <p:cNvSpPr>
            <a:spLocks noGrp="1"/>
          </p:cNvSpPr>
          <p:nvPr>
            <p:ph type="ctrTitle"/>
          </p:nvPr>
        </p:nvSpPr>
        <p:spPr>
          <a:xfrm>
            <a:off x="643468" y="643467"/>
            <a:ext cx="4620584" cy="4567137"/>
          </a:xfrm>
        </p:spPr>
        <p:txBody>
          <a:bodyPr>
            <a:normAutofit/>
          </a:bodyPr>
          <a:lstStyle/>
          <a:p>
            <a:pPr algn="l"/>
            <a:r>
              <a:rPr lang="en-CA" sz="4400">
                <a:latin typeface="Aharoni" panose="02010803020104030203" pitchFamily="2" charset="-79"/>
                <a:cs typeface="Aharoni" panose="02010803020104030203" pitchFamily="2" charset="-79"/>
              </a:rPr>
              <a:t>Become lean and feel great with Herbalife’s protein shake miracle</a:t>
            </a:r>
          </a:p>
        </p:txBody>
      </p:sp>
      <p:sp>
        <p:nvSpPr>
          <p:cNvPr id="3" name="Subtitle 2">
            <a:extLst>
              <a:ext uri="{FF2B5EF4-FFF2-40B4-BE49-F238E27FC236}">
                <a16:creationId xmlns:a16="http://schemas.microsoft.com/office/drawing/2014/main" id="{0CB9E0F7-6C80-EE75-0B58-D4E96BCA897B}"/>
              </a:ext>
            </a:extLst>
          </p:cNvPr>
          <p:cNvSpPr>
            <a:spLocks noGrp="1"/>
          </p:cNvSpPr>
          <p:nvPr>
            <p:ph type="subTitle" idx="1"/>
          </p:nvPr>
        </p:nvSpPr>
        <p:spPr>
          <a:xfrm>
            <a:off x="643467" y="5277684"/>
            <a:ext cx="4620584" cy="775494"/>
          </a:xfrm>
        </p:spPr>
        <p:txBody>
          <a:bodyPr>
            <a:normAutofit/>
          </a:bodyPr>
          <a:lstStyle/>
          <a:p>
            <a:pPr algn="l"/>
            <a:r>
              <a:rPr lang="en-CA">
                <a:latin typeface="Aharoni" panose="02010803020104030203" pitchFamily="2" charset="-79"/>
                <a:cs typeface="Aharoni" panose="02010803020104030203" pitchFamily="2" charset="-79"/>
              </a:rPr>
              <a:t>By Ritika Bhadoo</a:t>
            </a:r>
          </a:p>
        </p:txBody>
      </p:sp>
      <p:pic>
        <p:nvPicPr>
          <p:cNvPr id="5" name="Picture 4" descr="A white container with a label&#10;&#10;Description automatically generated">
            <a:extLst>
              <a:ext uri="{FF2B5EF4-FFF2-40B4-BE49-F238E27FC236}">
                <a16:creationId xmlns:a16="http://schemas.microsoft.com/office/drawing/2014/main" id="{839C0B3C-0680-EB38-0125-FA59498F07E5}"/>
              </a:ext>
            </a:extLst>
          </p:cNvPr>
          <p:cNvPicPr>
            <a:picLocks noChangeAspect="1"/>
          </p:cNvPicPr>
          <p:nvPr/>
        </p:nvPicPr>
        <p:blipFill rotWithShape="1">
          <a:blip r:embed="rId2">
            <a:extLst>
              <a:ext uri="{28A0092B-C50C-407E-A947-70E740481C1C}">
                <a14:useLocalDpi xmlns:a14="http://schemas.microsoft.com/office/drawing/2010/main" val="0"/>
              </a:ext>
            </a:extLst>
          </a:blip>
          <a:srcRect t="7750" r="-1" b="1710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5722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AB043-880B-1B55-41DD-0AD71F1225F3}"/>
              </a:ext>
            </a:extLst>
          </p:cNvPr>
          <p:cNvSpPr>
            <a:spLocks noGrp="1"/>
          </p:cNvSpPr>
          <p:nvPr>
            <p:ph type="title"/>
          </p:nvPr>
        </p:nvSpPr>
        <p:spPr>
          <a:xfrm>
            <a:off x="795528" y="386930"/>
            <a:ext cx="10141799" cy="1300554"/>
          </a:xfrm>
        </p:spPr>
        <p:txBody>
          <a:bodyPr anchor="b">
            <a:normAutofit/>
          </a:bodyPr>
          <a:lstStyle/>
          <a:p>
            <a:r>
              <a:rPr lang="en-CA" sz="4800"/>
              <a:t>Consumer attitude </a:t>
            </a:r>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rink&#10;&#10;Description automatically generated">
            <a:extLst>
              <a:ext uri="{FF2B5EF4-FFF2-40B4-BE49-F238E27FC236}">
                <a16:creationId xmlns:a16="http://schemas.microsoft.com/office/drawing/2014/main" id="{6E8F2D33-EC4F-816B-83B1-4A9D1DBB7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79" y="2524715"/>
            <a:ext cx="4704709" cy="3714244"/>
          </a:xfrm>
          <a:prstGeom prst="rect">
            <a:avLst/>
          </a:prstGeom>
        </p:spPr>
      </p:pic>
      <p:sp>
        <p:nvSpPr>
          <p:cNvPr id="3" name="Content Placeholder 2">
            <a:extLst>
              <a:ext uri="{FF2B5EF4-FFF2-40B4-BE49-F238E27FC236}">
                <a16:creationId xmlns:a16="http://schemas.microsoft.com/office/drawing/2014/main" id="{6FD4F658-5193-7E3C-FABF-E6E2B944F117}"/>
              </a:ext>
            </a:extLst>
          </p:cNvPr>
          <p:cNvSpPr>
            <a:spLocks noGrp="1"/>
          </p:cNvSpPr>
          <p:nvPr>
            <p:ph idx="1"/>
          </p:nvPr>
        </p:nvSpPr>
        <p:spPr>
          <a:xfrm>
            <a:off x="6406429" y="2599509"/>
            <a:ext cx="4530898" cy="3639450"/>
          </a:xfrm>
        </p:spPr>
        <p:txBody>
          <a:bodyPr anchor="ctr">
            <a:normAutofit/>
          </a:bodyPr>
          <a:lstStyle/>
          <a:p>
            <a:r>
              <a:rPr lang="en-US" sz="2000"/>
              <a:t>Customers want handy, high-quality protein supplements to help them get the most out of their exercises and daily routines.</a:t>
            </a:r>
          </a:p>
          <a:p>
            <a:r>
              <a:rPr lang="en-US" sz="2000"/>
              <a:t> Herbalife Protein is a dependable option that fits well with their active lifestyles.</a:t>
            </a:r>
            <a:endParaRPr lang="en-CA" sz="2000"/>
          </a:p>
        </p:txBody>
      </p:sp>
      <p:sp>
        <p:nvSpPr>
          <p:cNvPr id="27" name="Rectangle 2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63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C3339-3C53-1B15-AEB0-81BF945526C6}"/>
              </a:ext>
            </a:extLst>
          </p:cNvPr>
          <p:cNvSpPr>
            <a:spLocks noGrp="1"/>
          </p:cNvSpPr>
          <p:nvPr>
            <p:ph type="title"/>
          </p:nvPr>
        </p:nvSpPr>
        <p:spPr>
          <a:xfrm>
            <a:off x="795528" y="386930"/>
            <a:ext cx="10141799" cy="1300554"/>
          </a:xfrm>
        </p:spPr>
        <p:txBody>
          <a:bodyPr anchor="b">
            <a:normAutofit/>
          </a:bodyPr>
          <a:lstStyle/>
          <a:p>
            <a:r>
              <a:rPr lang="en-CA" sz="4800"/>
              <a:t>Trade attitude </a:t>
            </a:r>
          </a:p>
        </p:txBody>
      </p:sp>
      <p:sp>
        <p:nvSpPr>
          <p:cNvPr id="17" name="Rectangle 16">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lass of pink liquid next to fruit&#10;&#10;Description automatically generated">
            <a:extLst>
              <a:ext uri="{FF2B5EF4-FFF2-40B4-BE49-F238E27FC236}">
                <a16:creationId xmlns:a16="http://schemas.microsoft.com/office/drawing/2014/main" id="{01EF7A31-4FF7-42D0-AE94-74C86745B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95" y="2785251"/>
            <a:ext cx="5150277" cy="3193171"/>
          </a:xfrm>
          <a:prstGeom prst="rect">
            <a:avLst/>
          </a:prstGeom>
        </p:spPr>
      </p:pic>
      <p:sp>
        <p:nvSpPr>
          <p:cNvPr id="3" name="Content Placeholder 2">
            <a:extLst>
              <a:ext uri="{FF2B5EF4-FFF2-40B4-BE49-F238E27FC236}">
                <a16:creationId xmlns:a16="http://schemas.microsoft.com/office/drawing/2014/main" id="{04450367-26C4-A896-E8E8-815E7F22724C}"/>
              </a:ext>
            </a:extLst>
          </p:cNvPr>
          <p:cNvSpPr>
            <a:spLocks noGrp="1"/>
          </p:cNvSpPr>
          <p:nvPr>
            <p:ph idx="1"/>
          </p:nvPr>
        </p:nvSpPr>
        <p:spPr>
          <a:xfrm>
            <a:off x="6406429" y="2599509"/>
            <a:ext cx="4530898" cy="3639450"/>
          </a:xfrm>
        </p:spPr>
        <p:txBody>
          <a:bodyPr anchor="ctr">
            <a:normAutofit/>
          </a:bodyPr>
          <a:lstStyle/>
          <a:p>
            <a:r>
              <a:rPr lang="en-US" sz="2000" dirty="0"/>
              <a:t> Decision maker: =Trade professionals want to offer products that appeal to their health-conscious clientele. </a:t>
            </a:r>
          </a:p>
          <a:p>
            <a:r>
              <a:rPr lang="en-US" sz="2000" dirty="0"/>
              <a:t>Marketer: - good budget to promote the product </a:t>
            </a:r>
          </a:p>
          <a:p>
            <a:r>
              <a:rPr lang="en-US" sz="2000" dirty="0"/>
              <a:t>Sales Associate: - more sales more commission </a:t>
            </a:r>
            <a:endParaRPr lang="en-CA" sz="2000" dirty="0"/>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38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key and a keyhole">
            <a:extLst>
              <a:ext uri="{FF2B5EF4-FFF2-40B4-BE49-F238E27FC236}">
                <a16:creationId xmlns:a16="http://schemas.microsoft.com/office/drawing/2014/main" id="{D1A97ACE-5E51-23E6-0EE5-46E08BCDE046}"/>
              </a:ext>
            </a:extLst>
          </p:cNvPr>
          <p:cNvPicPr>
            <a:picLocks noChangeAspect="1"/>
          </p:cNvPicPr>
          <p:nvPr/>
        </p:nvPicPr>
        <p:blipFill rotWithShape="1">
          <a:blip r:embed="rId2"/>
          <a:srcRect l="9091" t="23103"/>
          <a:stretch/>
        </p:blipFill>
        <p:spPr>
          <a:xfrm>
            <a:off x="20" y="10"/>
            <a:ext cx="12191981" cy="6857990"/>
          </a:xfrm>
          <a:prstGeom prst="rect">
            <a:avLst/>
          </a:prstGeom>
        </p:spPr>
      </p:pic>
      <p:sp>
        <p:nvSpPr>
          <p:cNvPr id="25" name="Rectangle 2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7F66D1-AC13-34C7-8B64-49C29DABF8B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7200" b="1" dirty="0">
                <a:solidFill>
                  <a:schemeClr val="bg1"/>
                </a:solidFill>
                <a:latin typeface="Abadi" panose="020B0604020104020204" pitchFamily="34" charset="0"/>
              </a:rPr>
              <a:t>Key Message </a:t>
            </a:r>
          </a:p>
        </p:txBody>
      </p:sp>
      <p:sp>
        <p:nvSpPr>
          <p:cNvPr id="23" name="Rectangle: Rounded Corners 2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59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54E719AC-9C2C-0A82-9B4F-40CB73010669}"/>
              </a:ext>
            </a:extLst>
          </p:cNvPr>
          <p:cNvSpPr>
            <a:spLocks noGrp="1"/>
          </p:cNvSpPr>
          <p:nvPr>
            <p:ph type="title"/>
          </p:nvPr>
        </p:nvSpPr>
        <p:spPr>
          <a:xfrm>
            <a:off x="2232252" y="633046"/>
            <a:ext cx="4463623" cy="1314996"/>
          </a:xfrm>
        </p:spPr>
        <p:txBody>
          <a:bodyPr anchor="b">
            <a:normAutofit/>
          </a:bodyPr>
          <a:lstStyle/>
          <a:p>
            <a:r>
              <a:rPr lang="en-CA">
                <a:solidFill>
                  <a:schemeClr val="bg1"/>
                </a:solidFill>
              </a:rPr>
              <a:t>For Consumers </a:t>
            </a:r>
          </a:p>
        </p:txBody>
      </p:sp>
      <p:sp>
        <p:nvSpPr>
          <p:cNvPr id="29" name="Freeform: Shape 28">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E8BCE08A-0D26-4B00-8F2F-4370A4F31A36}"/>
              </a:ext>
            </a:extLst>
          </p:cNvPr>
          <p:cNvSpPr>
            <a:spLocks noGrp="1"/>
          </p:cNvSpPr>
          <p:nvPr>
            <p:ph idx="1"/>
          </p:nvPr>
        </p:nvSpPr>
        <p:spPr>
          <a:xfrm>
            <a:off x="2232252" y="2125737"/>
            <a:ext cx="4463623" cy="4044463"/>
          </a:xfrm>
        </p:spPr>
        <p:txBody>
          <a:bodyPr>
            <a:normAutofit/>
          </a:bodyPr>
          <a:lstStyle/>
          <a:p>
            <a:pPr marL="0" indent="0">
              <a:buNone/>
            </a:pPr>
            <a:endParaRPr lang="en-US">
              <a:solidFill>
                <a:schemeClr val="bg1"/>
              </a:solidFill>
            </a:endParaRPr>
          </a:p>
          <a:p>
            <a:r>
              <a:rPr lang="en-US">
                <a:solidFill>
                  <a:schemeClr val="bg1"/>
                </a:solidFill>
              </a:rPr>
              <a:t>Nutrition that is both convenient and delicious, make it simple to monitor the amount of calories consumed  </a:t>
            </a:r>
            <a:endParaRPr lang="en-CA">
              <a:solidFill>
                <a:schemeClr val="bg1"/>
              </a:solidFill>
            </a:endParaRPr>
          </a:p>
        </p:txBody>
      </p:sp>
      <p:sp>
        <p:nvSpPr>
          <p:cNvPr id="33" name="Freeform: Shape 32">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5" name="Freeform: Shape 34">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Freeform: Shape 36">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descr="A glass of milk with strawberries and blueberries on a wooden surface&#10;&#10;Description automatically generated">
            <a:extLst>
              <a:ext uri="{FF2B5EF4-FFF2-40B4-BE49-F238E27FC236}">
                <a16:creationId xmlns:a16="http://schemas.microsoft.com/office/drawing/2014/main" id="{15FEE29E-CC2A-00E0-B9F9-651B4ECC8D93}"/>
              </a:ext>
            </a:extLst>
          </p:cNvPr>
          <p:cNvPicPr>
            <a:picLocks noChangeAspect="1"/>
          </p:cNvPicPr>
          <p:nvPr/>
        </p:nvPicPr>
        <p:blipFill rotWithShape="1">
          <a:blip r:embed="rId2">
            <a:extLst>
              <a:ext uri="{28A0092B-C50C-407E-A947-70E740481C1C}">
                <a14:useLocalDpi xmlns:a14="http://schemas.microsoft.com/office/drawing/2010/main" val="0"/>
              </a:ext>
            </a:extLst>
          </a:blip>
          <a:srcRect l="9772" r="23895"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0" name="Freeform: Shape 3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0494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0581B61-EB9C-4FED-8E62-AE74FB0BC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54" name="Group 53">
            <a:extLst>
              <a:ext uri="{FF2B5EF4-FFF2-40B4-BE49-F238E27FC236}">
                <a16:creationId xmlns:a16="http://schemas.microsoft.com/office/drawing/2014/main" id="{39198901-5716-4C59-8560-9B4B173886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1765" y="0"/>
            <a:ext cx="10950698" cy="6858000"/>
            <a:chOff x="591765" y="0"/>
            <a:chExt cx="10950698" cy="6858000"/>
          </a:xfrm>
        </p:grpSpPr>
        <p:sp>
          <p:nvSpPr>
            <p:cNvPr id="48" name="Freeform: Shape 47">
              <a:extLst>
                <a:ext uri="{FF2B5EF4-FFF2-40B4-BE49-F238E27FC236}">
                  <a16:creationId xmlns:a16="http://schemas.microsoft.com/office/drawing/2014/main" id="{A1D91B2F-0B68-466B-871D-2350F92FA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4" y="0"/>
              <a:ext cx="10399454"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4FF7C94E-23C0-4A3B-8021-55058EF02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52814" y="0"/>
              <a:ext cx="2778659"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B0516DB1-0E43-4D56-A51D-F8C67939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46711" y="0"/>
              <a:ext cx="2664398"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B7958EA7-5F20-4E68-8089-D99DC0CC9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91765" y="0"/>
              <a:ext cx="2590095"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29DFFEF3-1EED-4606-884B-6908880F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86345" y="0"/>
              <a:ext cx="2556118"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itle 3">
            <a:extLst>
              <a:ext uri="{FF2B5EF4-FFF2-40B4-BE49-F238E27FC236}">
                <a16:creationId xmlns:a16="http://schemas.microsoft.com/office/drawing/2014/main" id="{F84CA661-2BC5-3AD8-D9D3-BFDFAC5FACBC}"/>
              </a:ext>
            </a:extLst>
          </p:cNvPr>
          <p:cNvSpPr>
            <a:spLocks noGrp="1"/>
          </p:cNvSpPr>
          <p:nvPr>
            <p:ph type="title"/>
          </p:nvPr>
        </p:nvSpPr>
        <p:spPr>
          <a:xfrm>
            <a:off x="1898847" y="3912041"/>
            <a:ext cx="8394306" cy="1396053"/>
          </a:xfrm>
        </p:spPr>
        <p:txBody>
          <a:bodyPr vert="horz" lIns="91440" tIns="45720" rIns="91440" bIns="45720" rtlCol="0" anchor="b">
            <a:normAutofit/>
          </a:bodyPr>
          <a:lstStyle/>
          <a:p>
            <a:pPr algn="ctr"/>
            <a:r>
              <a:rPr lang="en-US" sz="6600" b="1" kern="1200" dirty="0">
                <a:solidFill>
                  <a:schemeClr val="tx1"/>
                </a:solidFill>
                <a:latin typeface="+mj-lt"/>
                <a:ea typeface="+mj-ea"/>
                <a:cs typeface="+mj-cs"/>
              </a:rPr>
              <a:t>For Trade </a:t>
            </a:r>
          </a:p>
        </p:txBody>
      </p:sp>
      <p:sp>
        <p:nvSpPr>
          <p:cNvPr id="5" name="Content Placeholder 4">
            <a:extLst>
              <a:ext uri="{FF2B5EF4-FFF2-40B4-BE49-F238E27FC236}">
                <a16:creationId xmlns:a16="http://schemas.microsoft.com/office/drawing/2014/main" id="{5F225F4F-5BB6-1A8F-5A07-74B0AE0B0F69}"/>
              </a:ext>
            </a:extLst>
          </p:cNvPr>
          <p:cNvSpPr>
            <a:spLocks noGrp="1"/>
          </p:cNvSpPr>
          <p:nvPr>
            <p:ph idx="1"/>
          </p:nvPr>
        </p:nvSpPr>
        <p:spPr>
          <a:xfrm>
            <a:off x="2630676" y="5383213"/>
            <a:ext cx="6953250" cy="862394"/>
          </a:xfrm>
        </p:spPr>
        <p:txBody>
          <a:bodyPr vert="horz" lIns="91440" tIns="45720" rIns="91440" bIns="45720" rtlCol="0" anchor="t">
            <a:normAutofit fontScale="77500" lnSpcReduction="20000"/>
          </a:bodyPr>
          <a:lstStyle/>
          <a:p>
            <a:pPr marL="0" indent="0" algn="ctr">
              <a:buNone/>
            </a:pPr>
            <a:r>
              <a:rPr lang="en-US" sz="3200" b="1" kern="1200" dirty="0">
                <a:solidFill>
                  <a:schemeClr val="tx1"/>
                </a:solidFill>
                <a:latin typeface="+mn-lt"/>
                <a:ea typeface="+mn-ea"/>
                <a:cs typeface="+mn-cs"/>
              </a:rPr>
              <a:t>High demand contributes to increased sales, and there are no waiting stockpiles in warehouses</a:t>
            </a:r>
            <a:r>
              <a:rPr lang="en-US" sz="2400" kern="1200" dirty="0">
                <a:solidFill>
                  <a:schemeClr val="tx1"/>
                </a:solidFill>
                <a:latin typeface="+mn-lt"/>
                <a:ea typeface="+mn-ea"/>
                <a:cs typeface="+mn-cs"/>
              </a:rPr>
              <a:t>.</a:t>
            </a:r>
          </a:p>
        </p:txBody>
      </p:sp>
      <p:pic>
        <p:nvPicPr>
          <p:cNvPr id="8" name="Picture 7" descr="A logo of herbalife company&#10;&#10;Description automatically generated">
            <a:extLst>
              <a:ext uri="{FF2B5EF4-FFF2-40B4-BE49-F238E27FC236}">
                <a16:creationId xmlns:a16="http://schemas.microsoft.com/office/drawing/2014/main" id="{413D2547-39B7-FC82-6E37-033FADABD4BD}"/>
              </a:ext>
            </a:extLst>
          </p:cNvPr>
          <p:cNvPicPr>
            <a:picLocks noChangeAspect="1"/>
          </p:cNvPicPr>
          <p:nvPr/>
        </p:nvPicPr>
        <p:blipFill rotWithShape="1">
          <a:blip r:embed="rId2">
            <a:extLst>
              <a:ext uri="{28A0092B-C50C-407E-A947-70E740481C1C}">
                <a14:useLocalDpi xmlns:a14="http://schemas.microsoft.com/office/drawing/2010/main" val="0"/>
              </a:ext>
            </a:extLst>
          </a:blip>
          <a:srcRect t="7855"/>
          <a:stretch/>
        </p:blipFill>
        <p:spPr>
          <a:xfrm>
            <a:off x="4451052" y="836567"/>
            <a:ext cx="3281784" cy="3081058"/>
          </a:xfrm>
          <a:prstGeom prst="rect">
            <a:avLst/>
          </a:prstGeom>
        </p:spPr>
      </p:pic>
    </p:spTree>
    <p:extLst>
      <p:ext uri="{BB962C8B-B14F-4D97-AF65-F5344CB8AC3E}">
        <p14:creationId xmlns:p14="http://schemas.microsoft.com/office/powerpoint/2010/main" val="23264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tack of containers of protein drinks&#10;&#10;Description automatically generated">
            <a:extLst>
              <a:ext uri="{FF2B5EF4-FFF2-40B4-BE49-F238E27FC236}">
                <a16:creationId xmlns:a16="http://schemas.microsoft.com/office/drawing/2014/main" id="{BC4A93E9-2B06-8A84-4F78-8DC2FC66902A}"/>
              </a:ext>
            </a:extLst>
          </p:cNvPr>
          <p:cNvPicPr>
            <a:picLocks noChangeAspect="1"/>
          </p:cNvPicPr>
          <p:nvPr/>
        </p:nvPicPr>
        <p:blipFill rotWithShape="1">
          <a:blip r:embed="rId2">
            <a:extLst>
              <a:ext uri="{28A0092B-C50C-407E-A947-70E740481C1C}">
                <a14:useLocalDpi xmlns:a14="http://schemas.microsoft.com/office/drawing/2010/main" val="0"/>
              </a:ext>
            </a:extLst>
          </a:blip>
          <a:srcRect r="5200"/>
          <a:stretch/>
        </p:blipFill>
        <p:spPr>
          <a:xfrm>
            <a:off x="3639065" y="0"/>
            <a:ext cx="8552932" cy="6766550"/>
          </a:xfrm>
          <a:prstGeom prst="rect">
            <a:avLst/>
          </a:prstGeom>
        </p:spPr>
      </p:pic>
      <p:sp>
        <p:nvSpPr>
          <p:cNvPr id="47" name="Rectangle 4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0B10365-F229-602D-FEBF-CA5AA4F52E0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9600" b="1" dirty="0">
                <a:solidFill>
                  <a:schemeClr val="bg1"/>
                </a:solidFill>
              </a:rPr>
              <a:t>Proof </a:t>
            </a:r>
          </a:p>
        </p:txBody>
      </p:sp>
      <p:sp>
        <p:nvSpPr>
          <p:cNvPr id="49" name="Rectangle 4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78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62D9E97-9D82-F43A-E0EF-F232FD502CE2}"/>
              </a:ext>
            </a:extLst>
          </p:cNvPr>
          <p:cNvPicPr>
            <a:picLocks noChangeAspect="1"/>
          </p:cNvPicPr>
          <p:nvPr/>
        </p:nvPicPr>
        <p:blipFill rotWithShape="1">
          <a:blip r:embed="rId2">
            <a:alphaModFix amt="35000"/>
          </a:blip>
          <a:srcRect t="21919" b="12864"/>
          <a:stretch/>
        </p:blipFill>
        <p:spPr>
          <a:xfrm>
            <a:off x="20" y="10"/>
            <a:ext cx="12191980" cy="6857990"/>
          </a:xfrm>
          <a:prstGeom prst="rect">
            <a:avLst/>
          </a:prstGeom>
        </p:spPr>
      </p:pic>
      <p:sp>
        <p:nvSpPr>
          <p:cNvPr id="4" name="Title 3">
            <a:extLst>
              <a:ext uri="{FF2B5EF4-FFF2-40B4-BE49-F238E27FC236}">
                <a16:creationId xmlns:a16="http://schemas.microsoft.com/office/drawing/2014/main" id="{7767AE08-0990-CAD7-51CF-50C3901A211F}"/>
              </a:ext>
            </a:extLst>
          </p:cNvPr>
          <p:cNvSpPr>
            <a:spLocks noGrp="1"/>
          </p:cNvSpPr>
          <p:nvPr>
            <p:ph type="title"/>
          </p:nvPr>
        </p:nvSpPr>
        <p:spPr>
          <a:xfrm>
            <a:off x="838200" y="365125"/>
            <a:ext cx="10515600" cy="1325563"/>
          </a:xfrm>
        </p:spPr>
        <p:txBody>
          <a:bodyPr>
            <a:normAutofit/>
          </a:bodyPr>
          <a:lstStyle/>
          <a:p>
            <a:r>
              <a:rPr lang="en-CA">
                <a:solidFill>
                  <a:srgbClr val="FFFFFF"/>
                </a:solidFill>
              </a:rPr>
              <a:t>Consumer</a:t>
            </a:r>
          </a:p>
        </p:txBody>
      </p:sp>
      <p:graphicFrame>
        <p:nvGraphicFramePr>
          <p:cNvPr id="7" name="Content Placeholder 4">
            <a:extLst>
              <a:ext uri="{FF2B5EF4-FFF2-40B4-BE49-F238E27FC236}">
                <a16:creationId xmlns:a16="http://schemas.microsoft.com/office/drawing/2014/main" id="{DBB97221-4290-4FA0-8D4E-F6B6F7B39A12}"/>
              </a:ext>
            </a:extLst>
          </p:cNvPr>
          <p:cNvGraphicFramePr>
            <a:graphicFrameLocks noGrp="1"/>
          </p:cNvGraphicFramePr>
          <p:nvPr>
            <p:ph idx="1"/>
            <p:extLst>
              <p:ext uri="{D42A27DB-BD31-4B8C-83A1-F6EECF244321}">
                <p14:modId xmlns:p14="http://schemas.microsoft.com/office/powerpoint/2010/main" val="9412803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glass of milk with a straw next to a bowl of fruit&#10;&#10;Description automatically generated">
            <a:extLst>
              <a:ext uri="{FF2B5EF4-FFF2-40B4-BE49-F238E27FC236}">
                <a16:creationId xmlns:a16="http://schemas.microsoft.com/office/drawing/2014/main" id="{1254D74B-D574-49BC-A880-CEE78AEC5B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3040" y="1259840"/>
            <a:ext cx="5882640" cy="4984591"/>
          </a:xfrm>
          <a:prstGeom prst="rect">
            <a:avLst/>
          </a:prstGeom>
        </p:spPr>
      </p:pic>
    </p:spTree>
    <p:extLst>
      <p:ext uri="{BB962C8B-B14F-4D97-AF65-F5344CB8AC3E}">
        <p14:creationId xmlns:p14="http://schemas.microsoft.com/office/powerpoint/2010/main" val="41674932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CCA76-045E-1FDF-868A-6949279F6D8E}"/>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7200">
                <a:solidFill>
                  <a:schemeClr val="bg1"/>
                </a:solidFill>
              </a:rPr>
              <a:t>Jim Poore </a:t>
            </a:r>
          </a:p>
        </p:txBody>
      </p:sp>
      <p:sp>
        <p:nvSpPr>
          <p:cNvPr id="19" name="Content Placeholder 18">
            <a:extLst>
              <a:ext uri="{FF2B5EF4-FFF2-40B4-BE49-F238E27FC236}">
                <a16:creationId xmlns:a16="http://schemas.microsoft.com/office/drawing/2014/main" id="{354C372D-3F31-FE7A-FA68-F354C0AED50A}"/>
              </a:ext>
            </a:extLst>
          </p:cNvPr>
          <p:cNvSpPr>
            <a:spLocks noGrp="1"/>
          </p:cNvSpPr>
          <p:nvPr>
            <p:ph idx="1"/>
          </p:nvPr>
        </p:nvSpPr>
        <p:spPr>
          <a:xfrm>
            <a:off x="5228702" y="4414180"/>
            <a:ext cx="6128274" cy="884538"/>
          </a:xfrm>
        </p:spPr>
        <p:txBody>
          <a:bodyPr vert="horz" lIns="91440" tIns="45720" rIns="91440" bIns="45720" rtlCol="0">
            <a:normAutofit/>
          </a:bodyPr>
          <a:lstStyle/>
          <a:p>
            <a:pPr marL="0" indent="0" algn="r">
              <a:buNone/>
            </a:pPr>
            <a:r>
              <a:rPr lang="en-US" sz="2400">
                <a:solidFill>
                  <a:schemeClr val="bg1"/>
                </a:solidFill>
              </a:rPr>
              <a:t>The man reduced near about 110 kg by taking Herbalife protein shake </a:t>
            </a:r>
          </a:p>
        </p:txBody>
      </p:sp>
      <p:pic>
        <p:nvPicPr>
          <p:cNvPr id="15" name="Content Placeholder 14" descr="A person in a blue shirt&#10;&#10;Description automatically generated">
            <a:extLst>
              <a:ext uri="{FF2B5EF4-FFF2-40B4-BE49-F238E27FC236}">
                <a16:creationId xmlns:a16="http://schemas.microsoft.com/office/drawing/2014/main" id="{E2B42869-D982-0FAB-62F5-AB3C63E382E2}"/>
              </a:ext>
            </a:extLst>
          </p:cNvPr>
          <p:cNvPicPr>
            <a:picLocks noChangeAspect="1"/>
          </p:cNvPicPr>
          <p:nvPr/>
        </p:nvPicPr>
        <p:blipFill rotWithShape="1">
          <a:blip r:embed="rId2">
            <a:extLst>
              <a:ext uri="{28A0092B-C50C-407E-A947-70E740481C1C}">
                <a14:useLocalDpi xmlns:a14="http://schemas.microsoft.com/office/drawing/2010/main" val="0"/>
              </a:ext>
            </a:extLst>
          </a:blip>
          <a:srcRect l="19624" r="24556"/>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41" name="Group 4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42" name="Freeform: Shape 4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9476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2983">
            <a:off x="1556059" y="13179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D720BE-A8C2-AA8D-784F-A39015EFCB04}"/>
              </a:ext>
            </a:extLst>
          </p:cNvPr>
          <p:cNvSpPr>
            <a:spLocks noGrp="1"/>
          </p:cNvSpPr>
          <p:nvPr>
            <p:ph type="title"/>
          </p:nvPr>
        </p:nvSpPr>
        <p:spPr>
          <a:xfrm>
            <a:off x="838200" y="643467"/>
            <a:ext cx="2951205" cy="5571066"/>
          </a:xfrm>
        </p:spPr>
        <p:txBody>
          <a:bodyPr>
            <a:normAutofit/>
          </a:bodyPr>
          <a:lstStyle/>
          <a:p>
            <a:r>
              <a:rPr lang="en-CA" sz="7200" b="1" dirty="0">
                <a:solidFill>
                  <a:srgbClr val="FFFFFF"/>
                </a:solidFill>
              </a:rPr>
              <a:t>Trade </a:t>
            </a:r>
          </a:p>
        </p:txBody>
      </p:sp>
      <p:sp>
        <p:nvSpPr>
          <p:cNvPr id="3" name="Content Placeholder 2">
            <a:extLst>
              <a:ext uri="{FF2B5EF4-FFF2-40B4-BE49-F238E27FC236}">
                <a16:creationId xmlns:a16="http://schemas.microsoft.com/office/drawing/2014/main" id="{DF4FE10B-572D-027A-E524-F9D8C93DC46B}"/>
              </a:ext>
            </a:extLst>
          </p:cNvPr>
          <p:cNvSpPr>
            <a:spLocks noGrp="1"/>
          </p:cNvSpPr>
          <p:nvPr>
            <p:ph idx="1"/>
          </p:nvPr>
        </p:nvSpPr>
        <p:spPr>
          <a:xfrm>
            <a:off x="5410200" y="2196562"/>
            <a:ext cx="6017181" cy="2489900"/>
          </a:xfrm>
        </p:spPr>
        <p:txBody>
          <a:bodyPr/>
          <a:lstStyle/>
          <a:p>
            <a:pPr marL="130302" indent="-130302" defTabSz="521208">
              <a:spcBef>
                <a:spcPts val="570"/>
              </a:spcBef>
            </a:pPr>
            <a:r>
              <a:rPr lang="en-US" sz="1596" b="1" kern="1200" dirty="0">
                <a:solidFill>
                  <a:schemeClr val="tx1"/>
                </a:solidFill>
                <a:latin typeface="+mn-lt"/>
                <a:ea typeface="+mn-ea"/>
                <a:cs typeface="+mn-cs"/>
              </a:rPr>
              <a:t>Sales growth in stores that carry Herbalife Protein, as well as endorsements from industry professionals</a:t>
            </a:r>
            <a:r>
              <a:rPr lang="en-US" sz="1596" kern="1200" dirty="0">
                <a:solidFill>
                  <a:schemeClr val="tx1"/>
                </a:solidFill>
                <a:latin typeface="+mn-lt"/>
                <a:ea typeface="+mn-ea"/>
                <a:cs typeface="+mn-cs"/>
              </a:rPr>
              <a:t>.</a:t>
            </a:r>
          </a:p>
          <a:p>
            <a:pPr marL="130302" indent="-130302" defTabSz="521208">
              <a:spcBef>
                <a:spcPts val="570"/>
              </a:spcBef>
            </a:pPr>
            <a:r>
              <a:rPr lang="en-US" sz="1596" b="1" kern="1200" dirty="0">
                <a:solidFill>
                  <a:schemeClr val="tx1"/>
                </a:solidFill>
                <a:latin typeface="+mn-lt"/>
                <a:ea typeface="+mn-ea"/>
                <a:cs typeface="+mn-cs"/>
              </a:rPr>
              <a:t>Company  sold 87 million canisters of protein shakes worldwide in 2021, totaling 1.9 billion servings</a:t>
            </a:r>
            <a:r>
              <a:rPr lang="en-US" sz="1596" kern="1200" dirty="0">
                <a:solidFill>
                  <a:schemeClr val="tx1"/>
                </a:solidFill>
                <a:latin typeface="+mn-lt"/>
                <a:ea typeface="+mn-ea"/>
                <a:cs typeface="+mn-cs"/>
              </a:rPr>
              <a:t>.</a:t>
            </a:r>
            <a:endParaRPr lang="en-CA" dirty="0"/>
          </a:p>
        </p:txBody>
      </p:sp>
      <p:graphicFrame>
        <p:nvGraphicFramePr>
          <p:cNvPr id="6" name="Chart 5">
            <a:extLst>
              <a:ext uri="{FF2B5EF4-FFF2-40B4-BE49-F238E27FC236}">
                <a16:creationId xmlns:a16="http://schemas.microsoft.com/office/drawing/2014/main" id="{C26242BB-186C-FB22-019D-1E3A50FDA4A5}"/>
              </a:ext>
            </a:extLst>
          </p:cNvPr>
          <p:cNvGraphicFramePr/>
          <p:nvPr>
            <p:extLst>
              <p:ext uri="{D42A27DB-BD31-4B8C-83A1-F6EECF244321}">
                <p14:modId xmlns:p14="http://schemas.microsoft.com/office/powerpoint/2010/main" val="4168711012"/>
              </p:ext>
            </p:extLst>
          </p:nvPr>
        </p:nvGraphicFramePr>
        <p:xfrm>
          <a:off x="6093310" y="1563716"/>
          <a:ext cx="4650961" cy="3100641"/>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descr="A group of containers of protein powder and a glass of milk&#10;&#10;Description automatically generated">
            <a:extLst>
              <a:ext uri="{FF2B5EF4-FFF2-40B4-BE49-F238E27FC236}">
                <a16:creationId xmlns:a16="http://schemas.microsoft.com/office/drawing/2014/main" id="{49C2B51C-272E-7D53-1A26-821F0597A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825" y="3441512"/>
            <a:ext cx="5588000" cy="3261360"/>
          </a:xfrm>
          <a:prstGeom prst="rect">
            <a:avLst/>
          </a:prstGeom>
        </p:spPr>
      </p:pic>
    </p:spTree>
    <p:extLst>
      <p:ext uri="{BB962C8B-B14F-4D97-AF65-F5344CB8AC3E}">
        <p14:creationId xmlns:p14="http://schemas.microsoft.com/office/powerpoint/2010/main" val="187283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AFE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holding a container of protein&#10;&#10;Description automatically generated">
            <a:extLst>
              <a:ext uri="{FF2B5EF4-FFF2-40B4-BE49-F238E27FC236}">
                <a16:creationId xmlns:a16="http://schemas.microsoft.com/office/drawing/2014/main" id="{FD6FC596-4BEC-A369-6B4D-794A4D73D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95" y="643467"/>
            <a:ext cx="2964853" cy="2475653"/>
          </a:xfrm>
          <a:prstGeom prst="rect">
            <a:avLst/>
          </a:prstGeom>
        </p:spPr>
      </p:pic>
      <p:sp>
        <p:nvSpPr>
          <p:cNvPr id="51" name="Rectangle 50">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AFE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drinking from a cup&#10;&#10;Description automatically generated">
            <a:extLst>
              <a:ext uri="{FF2B5EF4-FFF2-40B4-BE49-F238E27FC236}">
                <a16:creationId xmlns:a16="http://schemas.microsoft.com/office/drawing/2014/main" id="{432158DE-157A-02DE-6A0B-B7D1E979DC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646" y="3748194"/>
            <a:ext cx="3606750" cy="2471631"/>
          </a:xfrm>
          <a:prstGeom prst="rect">
            <a:avLst/>
          </a:prstGeom>
        </p:spPr>
      </p:pic>
      <p:sp>
        <p:nvSpPr>
          <p:cNvPr id="52" name="Rectangle 51">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glass of liquid&#10;&#10;Description automatically generated">
            <a:extLst>
              <a:ext uri="{FF2B5EF4-FFF2-40B4-BE49-F238E27FC236}">
                <a16:creationId xmlns:a16="http://schemas.microsoft.com/office/drawing/2014/main" id="{96DCB1A6-FD03-FB9F-7A19-666E36104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273" y="650497"/>
            <a:ext cx="5571066" cy="5571066"/>
          </a:xfrm>
          <a:prstGeom prst="rect">
            <a:avLst/>
          </a:prstGeom>
        </p:spPr>
      </p:pic>
    </p:spTree>
    <p:extLst>
      <p:ext uri="{BB962C8B-B14F-4D97-AF65-F5344CB8AC3E}">
        <p14:creationId xmlns:p14="http://schemas.microsoft.com/office/powerpoint/2010/main" val="418257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descr="A close-up of a blue surface&#10;&#10;Description automatically generated">
            <a:extLst>
              <a:ext uri="{FF2B5EF4-FFF2-40B4-BE49-F238E27FC236}">
                <a16:creationId xmlns:a16="http://schemas.microsoft.com/office/drawing/2014/main" id="{6784E07F-A6D9-71F9-1877-45316CC2C839}"/>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CB41FD-89CD-335D-A74D-B6F9B24306D7}"/>
              </a:ext>
            </a:extLst>
          </p:cNvPr>
          <p:cNvSpPr>
            <a:spLocks noGrp="1"/>
          </p:cNvSpPr>
          <p:nvPr>
            <p:ph type="title"/>
          </p:nvPr>
        </p:nvSpPr>
        <p:spPr>
          <a:xfrm>
            <a:off x="838200" y="365125"/>
            <a:ext cx="10515600" cy="1325563"/>
          </a:xfrm>
        </p:spPr>
        <p:txBody>
          <a:bodyPr>
            <a:normAutofit/>
          </a:bodyPr>
          <a:lstStyle/>
          <a:p>
            <a:r>
              <a:rPr lang="en-CA" b="1">
                <a:latin typeface="Abadi" panose="020F0502020204030204" pitchFamily="34" charset="0"/>
              </a:rPr>
              <a:t>Consumer Objective</a:t>
            </a:r>
          </a:p>
        </p:txBody>
      </p:sp>
      <p:graphicFrame>
        <p:nvGraphicFramePr>
          <p:cNvPr id="15" name="Content Placeholder 4">
            <a:extLst>
              <a:ext uri="{FF2B5EF4-FFF2-40B4-BE49-F238E27FC236}">
                <a16:creationId xmlns:a16="http://schemas.microsoft.com/office/drawing/2014/main" id="{5713BC50-6B81-2F5C-9456-7995E84990AE}"/>
              </a:ext>
            </a:extLst>
          </p:cNvPr>
          <p:cNvGraphicFramePr>
            <a:graphicFrameLocks noGrp="1"/>
          </p:cNvGraphicFramePr>
          <p:nvPr>
            <p:ph idx="1"/>
            <p:extLst>
              <p:ext uri="{D42A27DB-BD31-4B8C-83A1-F6EECF244321}">
                <p14:modId xmlns:p14="http://schemas.microsoft.com/office/powerpoint/2010/main" val="11055848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97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BCBBE70-9E11-F4D3-47AC-4D9772A42078}"/>
              </a:ext>
            </a:extLst>
          </p:cNvPr>
          <p:cNvPicPr>
            <a:picLocks noChangeAspect="1"/>
          </p:cNvPicPr>
          <p:nvPr/>
        </p:nvPicPr>
        <p:blipFill rotWithShape="1">
          <a:blip r:embed="rId2">
            <a:alphaModFix amt="50000"/>
          </a:blip>
          <a:srcRect t="205" b="14568"/>
          <a:stretch/>
        </p:blipFill>
        <p:spPr>
          <a:xfrm>
            <a:off x="20" y="1"/>
            <a:ext cx="12191980" cy="6857999"/>
          </a:xfrm>
          <a:prstGeom prst="rect">
            <a:avLst/>
          </a:prstGeom>
        </p:spPr>
      </p:pic>
      <p:sp>
        <p:nvSpPr>
          <p:cNvPr id="2" name="Title 1">
            <a:extLst>
              <a:ext uri="{FF2B5EF4-FFF2-40B4-BE49-F238E27FC236}">
                <a16:creationId xmlns:a16="http://schemas.microsoft.com/office/drawing/2014/main" id="{2DFEB8C9-C4F1-02A9-7285-29E9A0D52615}"/>
              </a:ext>
            </a:extLst>
          </p:cNvPr>
          <p:cNvSpPr>
            <a:spLocks noGrp="1"/>
          </p:cNvSpPr>
          <p:nvPr>
            <p:ph type="title"/>
          </p:nvPr>
        </p:nvSpPr>
        <p:spPr>
          <a:xfrm>
            <a:off x="1747520" y="2709145"/>
            <a:ext cx="9144000" cy="2900518"/>
          </a:xfrm>
        </p:spPr>
        <p:txBody>
          <a:bodyPr vert="horz" lIns="91440" tIns="45720" rIns="91440" bIns="45720" rtlCol="0" anchor="b">
            <a:noAutofit/>
          </a:bodyPr>
          <a:lstStyle/>
          <a:p>
            <a:pPr algn="ctr"/>
            <a:r>
              <a:rPr lang="en-US" sz="9600" b="1" dirty="0">
                <a:solidFill>
                  <a:srgbClr val="FFFFFF"/>
                </a:solidFill>
                <a:latin typeface="Abadi" panose="020B0604020104020204" pitchFamily="34" charset="0"/>
              </a:rPr>
              <a:t>Desired Response Company Want</a:t>
            </a:r>
          </a:p>
        </p:txBody>
      </p:sp>
    </p:spTree>
    <p:extLst>
      <p:ext uri="{BB962C8B-B14F-4D97-AF65-F5344CB8AC3E}">
        <p14:creationId xmlns:p14="http://schemas.microsoft.com/office/powerpoint/2010/main" val="231868427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2E89A3-E71D-4FFB-5318-A79423A8177B}"/>
              </a:ext>
            </a:extLst>
          </p:cNvPr>
          <p:cNvSpPr>
            <a:spLocks noGrp="1"/>
          </p:cNvSpPr>
          <p:nvPr>
            <p:ph type="title"/>
          </p:nvPr>
        </p:nvSpPr>
        <p:spPr>
          <a:xfrm>
            <a:off x="838200" y="4100804"/>
            <a:ext cx="4391024" cy="1907884"/>
          </a:xfrm>
        </p:spPr>
        <p:txBody>
          <a:bodyPr anchor="t">
            <a:normAutofit/>
          </a:bodyPr>
          <a:lstStyle/>
          <a:p>
            <a:r>
              <a:rPr lang="en-CA" sz="4000">
                <a:solidFill>
                  <a:schemeClr val="bg1"/>
                </a:solidFill>
              </a:rPr>
              <a:t>From Consumers</a:t>
            </a:r>
          </a:p>
        </p:txBody>
      </p:sp>
      <p:pic>
        <p:nvPicPr>
          <p:cNvPr id="7" name="Picture 6" descr="Green powder and juice">
            <a:extLst>
              <a:ext uri="{FF2B5EF4-FFF2-40B4-BE49-F238E27FC236}">
                <a16:creationId xmlns:a16="http://schemas.microsoft.com/office/drawing/2014/main" id="{C612F09D-FE69-E8A9-95E2-201FC2468289}"/>
              </a:ext>
            </a:extLst>
          </p:cNvPr>
          <p:cNvPicPr>
            <a:picLocks noChangeAspect="1"/>
          </p:cNvPicPr>
          <p:nvPr/>
        </p:nvPicPr>
        <p:blipFill rotWithShape="1">
          <a:blip r:embed="rId2"/>
          <a:srcRect t="36410" b="21263"/>
          <a:stretch/>
        </p:blipFill>
        <p:spPr>
          <a:xfrm>
            <a:off x="19" y="-60958"/>
            <a:ext cx="12191981"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3" name="Group 12">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4" name="Freeform: Shape 13">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ontent Placeholder 4">
            <a:extLst>
              <a:ext uri="{FF2B5EF4-FFF2-40B4-BE49-F238E27FC236}">
                <a16:creationId xmlns:a16="http://schemas.microsoft.com/office/drawing/2014/main" id="{5D07C409-4325-0BED-8AF1-0A856BEB0A54}"/>
              </a:ext>
            </a:extLst>
          </p:cNvPr>
          <p:cNvSpPr>
            <a:spLocks noGrp="1"/>
          </p:cNvSpPr>
          <p:nvPr>
            <p:ph idx="1"/>
          </p:nvPr>
        </p:nvSpPr>
        <p:spPr>
          <a:xfrm>
            <a:off x="5664201" y="4197093"/>
            <a:ext cx="5692774" cy="1648849"/>
          </a:xfrm>
        </p:spPr>
        <p:txBody>
          <a:bodyPr>
            <a:normAutofit/>
          </a:bodyPr>
          <a:lstStyle/>
          <a:p>
            <a:r>
              <a:rPr lang="en-CA" sz="2400" dirty="0">
                <a:solidFill>
                  <a:schemeClr val="bg1">
                    <a:alpha val="80000"/>
                  </a:schemeClr>
                </a:solidFill>
              </a:rPr>
              <a:t>Purchase the protein shake of Herbalife and repurchase of the same product and be the loyal customer of Herbalife.</a:t>
            </a:r>
          </a:p>
        </p:txBody>
      </p:sp>
    </p:spTree>
    <p:extLst>
      <p:ext uri="{BB962C8B-B14F-4D97-AF65-F5344CB8AC3E}">
        <p14:creationId xmlns:p14="http://schemas.microsoft.com/office/powerpoint/2010/main" val="159329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FFD4-C455-B3DF-55D3-9E2B2CC2DFF5}"/>
              </a:ext>
            </a:extLst>
          </p:cNvPr>
          <p:cNvSpPr>
            <a:spLocks noGrp="1"/>
          </p:cNvSpPr>
          <p:nvPr>
            <p:ph type="title"/>
          </p:nvPr>
        </p:nvSpPr>
        <p:spPr/>
        <p:txBody>
          <a:bodyPr/>
          <a:lstStyle/>
          <a:p>
            <a:r>
              <a:rPr lang="en-CA" dirty="0"/>
              <a:t>From Trade</a:t>
            </a:r>
          </a:p>
        </p:txBody>
      </p:sp>
      <p:graphicFrame>
        <p:nvGraphicFramePr>
          <p:cNvPr id="5" name="Content Placeholder 2">
            <a:extLst>
              <a:ext uri="{FF2B5EF4-FFF2-40B4-BE49-F238E27FC236}">
                <a16:creationId xmlns:a16="http://schemas.microsoft.com/office/drawing/2014/main" id="{6342A7C2-4D43-8A7F-09F8-C0B0D34B0BE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00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15E34-E0E6-3DFB-CFF5-EF0885920142}"/>
              </a:ext>
            </a:extLst>
          </p:cNvPr>
          <p:cNvSpPr>
            <a:spLocks noGrp="1"/>
          </p:cNvSpPr>
          <p:nvPr>
            <p:ph type="title"/>
          </p:nvPr>
        </p:nvSpPr>
        <p:spPr>
          <a:xfrm>
            <a:off x="838201" y="365125"/>
            <a:ext cx="5251316" cy="1807305"/>
          </a:xfrm>
        </p:spPr>
        <p:txBody>
          <a:bodyPr>
            <a:normAutofit/>
          </a:bodyPr>
          <a:lstStyle/>
          <a:p>
            <a:r>
              <a:rPr lang="en-CA"/>
              <a:t>Tone and Manner</a:t>
            </a:r>
          </a:p>
        </p:txBody>
      </p:sp>
      <p:sp>
        <p:nvSpPr>
          <p:cNvPr id="3" name="Content Placeholder 2">
            <a:extLst>
              <a:ext uri="{FF2B5EF4-FFF2-40B4-BE49-F238E27FC236}">
                <a16:creationId xmlns:a16="http://schemas.microsoft.com/office/drawing/2014/main" id="{4CC15E36-26F6-D9D6-4CC6-93891E7E1A80}"/>
              </a:ext>
            </a:extLst>
          </p:cNvPr>
          <p:cNvSpPr>
            <a:spLocks noGrp="1"/>
          </p:cNvSpPr>
          <p:nvPr>
            <p:ph idx="1"/>
          </p:nvPr>
        </p:nvSpPr>
        <p:spPr>
          <a:xfrm>
            <a:off x="838200" y="2333297"/>
            <a:ext cx="4619621" cy="3843666"/>
          </a:xfrm>
        </p:spPr>
        <p:txBody>
          <a:bodyPr>
            <a:normAutofit/>
          </a:bodyPr>
          <a:lstStyle/>
          <a:p>
            <a:r>
              <a:rPr lang="en-US" sz="2000" dirty="0"/>
              <a:t>The </a:t>
            </a:r>
            <a:r>
              <a:rPr lang="en-US" sz="2000" dirty="0" err="1"/>
              <a:t>organised</a:t>
            </a:r>
            <a:r>
              <a:rPr lang="en-US" sz="2000" dirty="0"/>
              <a:t> campaign's tone will be vigorous, informative, and engaging. It will emanate optimism, encouraging people to live a healthy and active lifestyle. To connect with the audience on a deeper level, the style will be engaging, interactive, and </a:t>
            </a:r>
            <a:r>
              <a:rPr lang="en-US" sz="2000" dirty="0" err="1"/>
              <a:t>personalised</a:t>
            </a:r>
            <a:r>
              <a:rPr lang="en-US" sz="2000" dirty="0"/>
              <a:t>.</a:t>
            </a:r>
            <a:endParaRPr lang="en-CA" sz="2000" dirty="0"/>
          </a:p>
        </p:txBody>
      </p:sp>
      <p:pic>
        <p:nvPicPr>
          <p:cNvPr id="16" name="Picture 15" descr="One in a crowd">
            <a:extLst>
              <a:ext uri="{FF2B5EF4-FFF2-40B4-BE49-F238E27FC236}">
                <a16:creationId xmlns:a16="http://schemas.microsoft.com/office/drawing/2014/main" id="{5A689C83-B137-C224-A602-6A0A2D1DBAF6}"/>
              </a:ext>
            </a:extLst>
          </p:cNvPr>
          <p:cNvPicPr>
            <a:picLocks noChangeAspect="1"/>
          </p:cNvPicPr>
          <p:nvPr/>
        </p:nvPicPr>
        <p:blipFill rotWithShape="1">
          <a:blip r:embed="rId2"/>
          <a:srcRect l="21491" r="1329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0848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image of two dumbells against sunlight">
            <a:extLst>
              <a:ext uri="{FF2B5EF4-FFF2-40B4-BE49-F238E27FC236}">
                <a16:creationId xmlns:a16="http://schemas.microsoft.com/office/drawing/2014/main" id="{4AC4FDE5-AA5A-404A-ECB5-3D61B9056E79}"/>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1FE9D03F-A508-A6C2-FC21-0079AD3B37E8}"/>
              </a:ext>
            </a:extLst>
          </p:cNvPr>
          <p:cNvSpPr>
            <a:spLocks noGrp="1"/>
          </p:cNvSpPr>
          <p:nvPr>
            <p:ph idx="1"/>
          </p:nvPr>
        </p:nvSpPr>
        <p:spPr>
          <a:xfrm>
            <a:off x="838200" y="1825625"/>
            <a:ext cx="10515600" cy="4351338"/>
          </a:xfrm>
        </p:spPr>
        <p:txBody>
          <a:bodyPr>
            <a:normAutofit/>
          </a:bodyPr>
          <a:lstStyle/>
          <a:p>
            <a:r>
              <a:rPr lang="en-US" b="1">
                <a:solidFill>
                  <a:srgbClr val="FFFFFF"/>
                </a:solidFill>
              </a:rPr>
              <a:t>The campaign's key concept is "Elevate your way of life with Herbalife Protein Shake." The ad will highlight how Herbalife Protein Shakes can be a crucial element of a health-conscious individual's daily routine, assisting them with achieving fitness objectives and keeping up an active lifestyle</a:t>
            </a:r>
            <a:r>
              <a:rPr lang="en-US">
                <a:solidFill>
                  <a:srgbClr val="FFFFFF"/>
                </a:solidFill>
              </a:rPr>
              <a:t>.</a:t>
            </a:r>
            <a:endParaRPr lang="en-CA">
              <a:solidFill>
                <a:srgbClr val="FFFFFF"/>
              </a:solidFill>
            </a:endParaRPr>
          </a:p>
        </p:txBody>
      </p:sp>
    </p:spTree>
    <p:extLst>
      <p:ext uri="{BB962C8B-B14F-4D97-AF65-F5344CB8AC3E}">
        <p14:creationId xmlns:p14="http://schemas.microsoft.com/office/powerpoint/2010/main" val="347850558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holding a glass of liquid&#10;&#10;Description automatically generated">
            <a:extLst>
              <a:ext uri="{FF2B5EF4-FFF2-40B4-BE49-F238E27FC236}">
                <a16:creationId xmlns:a16="http://schemas.microsoft.com/office/drawing/2014/main" id="{73DD465A-65F5-07E9-853E-88EEB0F1316C}"/>
              </a:ext>
            </a:extLst>
          </p:cNvPr>
          <p:cNvPicPr>
            <a:picLocks noChangeAspect="1"/>
          </p:cNvPicPr>
          <p:nvPr/>
        </p:nvPicPr>
        <p:blipFill rotWithShape="1">
          <a:blip r:embed="rId2">
            <a:extLst>
              <a:ext uri="{28A0092B-C50C-407E-A947-70E740481C1C}">
                <a14:useLocalDpi xmlns:a14="http://schemas.microsoft.com/office/drawing/2010/main" val="0"/>
              </a:ext>
            </a:extLst>
          </a:blip>
          <a:srcRect r="-2" b="20885"/>
          <a:stretch/>
        </p:blipFill>
        <p:spPr>
          <a:xfrm>
            <a:off x="3523488" y="10"/>
            <a:ext cx="8668512" cy="6857990"/>
          </a:xfrm>
          <a:prstGeom prst="rect">
            <a:avLst/>
          </a:prstGeom>
        </p:spPr>
      </p:pic>
      <p:sp>
        <p:nvSpPr>
          <p:cNvPr id="28" name="Rectangle 2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4157950-01FE-DF6B-71BF-CADF9C0FB30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Consumer Promotion Strategy </a:t>
            </a: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222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descr="A person standing next to a table with many glasses of different colored drinks&#10;&#10;Description automatically generated">
            <a:extLst>
              <a:ext uri="{FF2B5EF4-FFF2-40B4-BE49-F238E27FC236}">
                <a16:creationId xmlns:a16="http://schemas.microsoft.com/office/drawing/2014/main" id="{140E96E3-CA3F-7252-3A1E-4866CA9838AB}"/>
              </a:ext>
            </a:extLst>
          </p:cNvPr>
          <p:cNvPicPr>
            <a:picLocks noChangeAspect="1"/>
          </p:cNvPicPr>
          <p:nvPr/>
        </p:nvPicPr>
        <p:blipFill rotWithShape="1">
          <a:blip r:embed="rId2">
            <a:extLst>
              <a:ext uri="{28A0092B-C50C-407E-A947-70E740481C1C}">
                <a14:useLocalDpi xmlns:a14="http://schemas.microsoft.com/office/drawing/2010/main" val="0"/>
              </a:ext>
            </a:extLst>
          </a:blip>
          <a:srcRect r="1" b="8075"/>
          <a:stretch/>
        </p:blipFill>
        <p:spPr>
          <a:xfrm>
            <a:off x="20" y="10"/>
            <a:ext cx="9947062" cy="6857990"/>
          </a:xfrm>
          <a:prstGeom prst="rect">
            <a:avLst/>
          </a:prstGeom>
        </p:spPr>
      </p:pic>
      <p:sp>
        <p:nvSpPr>
          <p:cNvPr id="14" name="Freeform: Shape 1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7" name="Freeform: Shape 26">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8" name="Freeform: Shape 2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316FFC63-B4D1-0E57-51D3-FAE672A73312}"/>
              </a:ext>
            </a:extLst>
          </p:cNvPr>
          <p:cNvSpPr>
            <a:spLocks noGrp="1"/>
          </p:cNvSpPr>
          <p:nvPr>
            <p:ph type="title"/>
          </p:nvPr>
        </p:nvSpPr>
        <p:spPr>
          <a:xfrm>
            <a:off x="8046720" y="1045597"/>
            <a:ext cx="3633746" cy="1588422"/>
          </a:xfrm>
        </p:spPr>
        <p:txBody>
          <a:bodyPr anchor="b">
            <a:normAutofit/>
          </a:bodyPr>
          <a:lstStyle/>
          <a:p>
            <a:r>
              <a:rPr lang="en-CA" sz="3600"/>
              <a:t>Sampling </a:t>
            </a:r>
          </a:p>
        </p:txBody>
      </p:sp>
      <p:sp>
        <p:nvSpPr>
          <p:cNvPr id="5" name="Content Placeholder 4">
            <a:extLst>
              <a:ext uri="{FF2B5EF4-FFF2-40B4-BE49-F238E27FC236}">
                <a16:creationId xmlns:a16="http://schemas.microsoft.com/office/drawing/2014/main" id="{6A88A83F-6F57-3FDF-2D59-7882D500EDF1}"/>
              </a:ext>
            </a:extLst>
          </p:cNvPr>
          <p:cNvSpPr>
            <a:spLocks noGrp="1"/>
          </p:cNvSpPr>
          <p:nvPr>
            <p:ph idx="1"/>
          </p:nvPr>
        </p:nvSpPr>
        <p:spPr>
          <a:xfrm>
            <a:off x="8046719" y="2722729"/>
            <a:ext cx="3633747" cy="2700062"/>
          </a:xfrm>
        </p:spPr>
        <p:txBody>
          <a:bodyPr>
            <a:normAutofit/>
          </a:bodyPr>
          <a:lstStyle/>
          <a:p>
            <a:pPr marL="0" indent="0">
              <a:buNone/>
            </a:pPr>
            <a:r>
              <a:rPr lang="en-CA" sz="2000"/>
              <a:t>To attract the target audience </a:t>
            </a:r>
          </a:p>
          <a:p>
            <a:r>
              <a:rPr lang="en-CA" sz="2000"/>
              <a:t>Distribute the protein shake at the gym , healthcare centre and sports centre  </a:t>
            </a:r>
          </a:p>
        </p:txBody>
      </p:sp>
    </p:spTree>
    <p:extLst>
      <p:ext uri="{BB962C8B-B14F-4D97-AF65-F5344CB8AC3E}">
        <p14:creationId xmlns:p14="http://schemas.microsoft.com/office/powerpoint/2010/main" val="55604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C99F9AD2-C6A3-3B81-F735-6D1B090F6318}"/>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n-US" sz="9600" b="1" kern="1200" dirty="0">
                <a:solidFill>
                  <a:srgbClr val="FFFFFF"/>
                </a:solidFill>
                <a:latin typeface="+mj-lt"/>
                <a:ea typeface="+mj-ea"/>
                <a:cs typeface="+mj-cs"/>
              </a:rPr>
              <a:t>Bonus Packs </a:t>
            </a:r>
          </a:p>
        </p:txBody>
      </p:sp>
      <p:sp>
        <p:nvSpPr>
          <p:cNvPr id="3" name="Content Placeholder 2">
            <a:extLst>
              <a:ext uri="{FF2B5EF4-FFF2-40B4-BE49-F238E27FC236}">
                <a16:creationId xmlns:a16="http://schemas.microsoft.com/office/drawing/2014/main" id="{D1590CD8-0E73-B23E-366F-2D28D06321D4}"/>
              </a:ext>
            </a:extLst>
          </p:cNvPr>
          <p:cNvSpPr>
            <a:spLocks noGrp="1"/>
          </p:cNvSpPr>
          <p:nvPr>
            <p:ph idx="1"/>
          </p:nvPr>
        </p:nvSpPr>
        <p:spPr>
          <a:xfrm>
            <a:off x="7848600" y="1122363"/>
            <a:ext cx="3505200" cy="4269549"/>
          </a:xfrm>
        </p:spPr>
        <p:txBody>
          <a:bodyPr vert="horz" lIns="91440" tIns="45720" rIns="91440" bIns="45720" rtlCol="0" anchor="b">
            <a:normAutofit/>
          </a:bodyPr>
          <a:lstStyle/>
          <a:p>
            <a:pPr marL="0" indent="0">
              <a:buNone/>
            </a:pPr>
            <a:r>
              <a:rPr lang="en-US" sz="4000" b="1" kern="1200" dirty="0">
                <a:solidFill>
                  <a:schemeClr val="tx1"/>
                </a:solidFill>
                <a:latin typeface="+mn-lt"/>
                <a:ea typeface="+mn-ea"/>
                <a:cs typeface="+mn-cs"/>
              </a:rPr>
              <a:t>The company is giving 100gram protein shake free when a person is buying 2 of 250 grams </a:t>
            </a:r>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634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andshake">
            <a:extLst>
              <a:ext uri="{FF2B5EF4-FFF2-40B4-BE49-F238E27FC236}">
                <a16:creationId xmlns:a16="http://schemas.microsoft.com/office/drawing/2014/main" id="{3CE98D7B-72AC-1FC4-F2D3-DE6F1D32D0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2228" y="782595"/>
            <a:ext cx="2727366" cy="2727366"/>
          </a:xfrm>
          <a:prstGeom prst="rect">
            <a:avLst/>
          </a:prstGeom>
        </p:spPr>
      </p:pic>
      <p:grpSp>
        <p:nvGrpSpPr>
          <p:cNvPr id="76" name="Group 75">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69" name="Group 68">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73" name="Freeform: Shape 72">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 name="Group 76">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71" name="Freeform: Shape 70">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Title 3">
            <a:extLst>
              <a:ext uri="{FF2B5EF4-FFF2-40B4-BE49-F238E27FC236}">
                <a16:creationId xmlns:a16="http://schemas.microsoft.com/office/drawing/2014/main" id="{A85E8899-AFE8-E72B-7E24-7B6F239EF11C}"/>
              </a:ext>
            </a:extLst>
          </p:cNvPr>
          <p:cNvSpPr>
            <a:spLocks noGrp="1"/>
          </p:cNvSpPr>
          <p:nvPr>
            <p:ph type="title"/>
          </p:nvPr>
        </p:nvSpPr>
        <p:spPr>
          <a:xfrm>
            <a:off x="1279380" y="2093277"/>
            <a:ext cx="5283468" cy="2296292"/>
          </a:xfrm>
        </p:spPr>
        <p:txBody>
          <a:bodyPr vert="horz" lIns="91440" tIns="45720" rIns="91440" bIns="45720" rtlCol="0" anchor="b">
            <a:noAutofit/>
          </a:bodyPr>
          <a:lstStyle/>
          <a:p>
            <a:r>
              <a:rPr lang="en-US" sz="8000" b="1" kern="1200" dirty="0">
                <a:solidFill>
                  <a:schemeClr val="bg1"/>
                </a:solidFill>
                <a:latin typeface="+mj-lt"/>
                <a:ea typeface="+mj-ea"/>
                <a:cs typeface="+mj-cs"/>
              </a:rPr>
              <a:t>Trade Promotion Tactics </a:t>
            </a:r>
          </a:p>
        </p:txBody>
      </p:sp>
    </p:spTree>
    <p:extLst>
      <p:ext uri="{BB962C8B-B14F-4D97-AF65-F5344CB8AC3E}">
        <p14:creationId xmlns:p14="http://schemas.microsoft.com/office/powerpoint/2010/main" val="3114045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User">
            <a:extLst>
              <a:ext uri="{FF2B5EF4-FFF2-40B4-BE49-F238E27FC236}">
                <a16:creationId xmlns:a16="http://schemas.microsoft.com/office/drawing/2014/main" id="{8E489502-492B-AA5B-B0A2-2CD53B892B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2228" y="782595"/>
            <a:ext cx="2727366" cy="2727366"/>
          </a:xfrm>
          <a:prstGeom prst="rect">
            <a:avLst/>
          </a:prstGeom>
        </p:spPr>
      </p:pic>
      <p:grpSp>
        <p:nvGrpSpPr>
          <p:cNvPr id="14" name="Group 13">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5" name="Group 14">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9" name="Freeform: Shape 18">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 name="Group 15">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7" name="Freeform: Shape 16">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Title 3">
            <a:extLst>
              <a:ext uri="{FF2B5EF4-FFF2-40B4-BE49-F238E27FC236}">
                <a16:creationId xmlns:a16="http://schemas.microsoft.com/office/drawing/2014/main" id="{2EC455D4-9E24-91D0-01C5-F8B3F949A490}"/>
              </a:ext>
            </a:extLst>
          </p:cNvPr>
          <p:cNvSpPr>
            <a:spLocks noGrp="1"/>
          </p:cNvSpPr>
          <p:nvPr>
            <p:ph type="title"/>
          </p:nvPr>
        </p:nvSpPr>
        <p:spPr>
          <a:xfrm>
            <a:off x="838199" y="1120676"/>
            <a:ext cx="5257801" cy="2308324"/>
          </a:xfrm>
        </p:spPr>
        <p:txBody>
          <a:bodyPr vert="horz" lIns="91440" tIns="45720" rIns="91440" bIns="45720" rtlCol="0" anchor="b">
            <a:normAutofit/>
          </a:bodyPr>
          <a:lstStyle/>
          <a:p>
            <a:r>
              <a:rPr lang="en-US" sz="5600" b="1" kern="1200">
                <a:solidFill>
                  <a:schemeClr val="bg1"/>
                </a:solidFill>
                <a:latin typeface="+mj-lt"/>
                <a:ea typeface="+mj-ea"/>
                <a:cs typeface="+mj-cs"/>
              </a:rPr>
              <a:t>Free Product( for decision maker</a:t>
            </a:r>
            <a:r>
              <a:rPr lang="en-US" sz="5600" kern="1200">
                <a:solidFill>
                  <a:schemeClr val="bg1"/>
                </a:solidFill>
                <a:latin typeface="+mj-lt"/>
                <a:ea typeface="+mj-ea"/>
                <a:cs typeface="+mj-cs"/>
              </a:rPr>
              <a:t>)</a:t>
            </a:r>
          </a:p>
        </p:txBody>
      </p:sp>
      <p:sp>
        <p:nvSpPr>
          <p:cNvPr id="5" name="Content Placeholder 4">
            <a:extLst>
              <a:ext uri="{FF2B5EF4-FFF2-40B4-BE49-F238E27FC236}">
                <a16:creationId xmlns:a16="http://schemas.microsoft.com/office/drawing/2014/main" id="{91C0F807-B9E9-B1E6-82F4-6E33DF71C29B}"/>
              </a:ext>
            </a:extLst>
          </p:cNvPr>
          <p:cNvSpPr>
            <a:spLocks noGrp="1"/>
          </p:cNvSpPr>
          <p:nvPr>
            <p:ph idx="1"/>
          </p:nvPr>
        </p:nvSpPr>
        <p:spPr>
          <a:xfrm>
            <a:off x="835024" y="3809999"/>
            <a:ext cx="7025753" cy="1012778"/>
          </a:xfrm>
        </p:spPr>
        <p:txBody>
          <a:bodyPr vert="horz" lIns="91440" tIns="45720" rIns="91440" bIns="45720" rtlCol="0">
            <a:normAutofit/>
          </a:bodyPr>
          <a:lstStyle/>
          <a:p>
            <a:pPr marL="0" indent="0">
              <a:buNone/>
            </a:pPr>
            <a:r>
              <a:rPr lang="en-US" sz="2400" kern="1200" dirty="0">
                <a:solidFill>
                  <a:schemeClr val="bg1"/>
                </a:solidFill>
                <a:latin typeface="+mn-lt"/>
                <a:ea typeface="+mn-ea"/>
                <a:cs typeface="+mn-cs"/>
              </a:rPr>
              <a:t>To encourage the CEO to buy product Herbalife will give free products if the order is above 20,000.</a:t>
            </a:r>
          </a:p>
        </p:txBody>
      </p:sp>
    </p:spTree>
    <p:extLst>
      <p:ext uri="{BB962C8B-B14F-4D97-AF65-F5344CB8AC3E}">
        <p14:creationId xmlns:p14="http://schemas.microsoft.com/office/powerpoint/2010/main" val="41463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1B861A-5B15-C08B-FE71-BBE9AA86951F}"/>
              </a:ext>
            </a:extLst>
          </p:cNvPr>
          <p:cNvSpPr>
            <a:spLocks noGrp="1"/>
          </p:cNvSpPr>
          <p:nvPr>
            <p:ph type="title"/>
          </p:nvPr>
        </p:nvSpPr>
        <p:spPr>
          <a:xfrm flipH="1">
            <a:off x="11353800" y="1635761"/>
            <a:ext cx="299720" cy="54928"/>
          </a:xfrm>
        </p:spPr>
        <p:txBody>
          <a:bodyPr>
            <a:normAutofit fontScale="90000"/>
          </a:bodyPr>
          <a:lstStyle/>
          <a:p>
            <a:endParaRPr lang="en-CA" dirty="0"/>
          </a:p>
        </p:txBody>
      </p:sp>
      <p:graphicFrame>
        <p:nvGraphicFramePr>
          <p:cNvPr id="13" name="Content Placeholder 10">
            <a:extLst>
              <a:ext uri="{FF2B5EF4-FFF2-40B4-BE49-F238E27FC236}">
                <a16:creationId xmlns:a16="http://schemas.microsoft.com/office/drawing/2014/main" id="{72C8E181-F7E1-ADDB-EF19-348922649FAE}"/>
              </a:ext>
            </a:extLst>
          </p:cNvPr>
          <p:cNvGraphicFramePr>
            <a:graphicFrameLocks noGrp="1"/>
          </p:cNvGraphicFramePr>
          <p:nvPr>
            <p:ph idx="1"/>
            <p:extLst>
              <p:ext uri="{D42A27DB-BD31-4B8C-83A1-F6EECF244321}">
                <p14:modId xmlns:p14="http://schemas.microsoft.com/office/powerpoint/2010/main" val="2720206234"/>
              </p:ext>
            </p:extLst>
          </p:nvPr>
        </p:nvGraphicFramePr>
        <p:xfrm>
          <a:off x="762000" y="786448"/>
          <a:ext cx="10591800" cy="539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593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bstract blurred background of department store">
            <a:extLst>
              <a:ext uri="{FF2B5EF4-FFF2-40B4-BE49-F238E27FC236}">
                <a16:creationId xmlns:a16="http://schemas.microsoft.com/office/drawing/2014/main" id="{FFBB4FB8-0C23-4ED3-E594-B802C52D51FC}"/>
              </a:ext>
            </a:extLst>
          </p:cNvPr>
          <p:cNvPicPr>
            <a:picLocks noChangeAspect="1"/>
          </p:cNvPicPr>
          <p:nvPr/>
        </p:nvPicPr>
        <p:blipFill rotWithShape="1">
          <a:blip r:embed="rId2"/>
          <a:srcRect b="15730"/>
          <a:stretch/>
        </p:blipFill>
        <p:spPr>
          <a:xfrm>
            <a:off x="20" y="10"/>
            <a:ext cx="12191979" cy="6857989"/>
          </a:xfrm>
          <a:prstGeom prst="rect">
            <a:avLst/>
          </a:prstGeom>
        </p:spPr>
      </p:pic>
      <p:sp>
        <p:nvSpPr>
          <p:cNvPr id="20" name="Rectangle 19">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3C180-E10D-959E-7631-55BC068B0120}"/>
              </a:ext>
            </a:extLst>
          </p:cNvPr>
          <p:cNvSpPr>
            <a:spLocks noGrp="1"/>
          </p:cNvSpPr>
          <p:nvPr>
            <p:ph type="title"/>
          </p:nvPr>
        </p:nvSpPr>
        <p:spPr>
          <a:xfrm>
            <a:off x="1104900" y="910431"/>
            <a:ext cx="4724400" cy="1466455"/>
          </a:xfrm>
        </p:spPr>
        <p:txBody>
          <a:bodyPr anchor="b">
            <a:normAutofit/>
          </a:bodyPr>
          <a:lstStyle/>
          <a:p>
            <a:r>
              <a:rPr lang="en-CA" b="1">
                <a:solidFill>
                  <a:schemeClr val="bg1"/>
                </a:solidFill>
              </a:rPr>
              <a:t>Display Allowance (for the marketer</a:t>
            </a:r>
            <a:r>
              <a:rPr lang="en-CA">
                <a:solidFill>
                  <a:schemeClr val="bg1"/>
                </a:solidFill>
              </a:rPr>
              <a:t>)</a:t>
            </a:r>
          </a:p>
        </p:txBody>
      </p:sp>
      <p:sp>
        <p:nvSpPr>
          <p:cNvPr id="3" name="Content Placeholder 2">
            <a:extLst>
              <a:ext uri="{FF2B5EF4-FFF2-40B4-BE49-F238E27FC236}">
                <a16:creationId xmlns:a16="http://schemas.microsoft.com/office/drawing/2014/main" id="{06BEDC02-1AB9-0940-4943-77804E2A6E91}"/>
              </a:ext>
            </a:extLst>
          </p:cNvPr>
          <p:cNvSpPr>
            <a:spLocks noGrp="1"/>
          </p:cNvSpPr>
          <p:nvPr>
            <p:ph idx="1"/>
          </p:nvPr>
        </p:nvSpPr>
        <p:spPr>
          <a:xfrm>
            <a:off x="1104900" y="2492080"/>
            <a:ext cx="4724400" cy="3015849"/>
          </a:xfrm>
        </p:spPr>
        <p:txBody>
          <a:bodyPr>
            <a:normAutofit/>
          </a:bodyPr>
          <a:lstStyle/>
          <a:p>
            <a:r>
              <a:rPr lang="en-CA" sz="2000">
                <a:solidFill>
                  <a:schemeClr val="bg1"/>
                </a:solidFill>
              </a:rPr>
              <a:t>The company Herbalife will provide the marketer the money so the marketer can spend it and do the promotion of products easily by buying a space at crowded shopping centre.</a:t>
            </a:r>
          </a:p>
        </p:txBody>
      </p:sp>
      <p:sp>
        <p:nvSpPr>
          <p:cNvPr id="22" name="Rectangle 2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6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99A51-28EF-E0B9-7243-E4F73E7F915C}"/>
              </a:ext>
            </a:extLst>
          </p:cNvPr>
          <p:cNvSpPr>
            <a:spLocks noGrp="1"/>
          </p:cNvSpPr>
          <p:nvPr>
            <p:ph type="title"/>
          </p:nvPr>
        </p:nvSpPr>
        <p:spPr>
          <a:xfrm>
            <a:off x="838200" y="1641752"/>
            <a:ext cx="6140449" cy="1323439"/>
          </a:xfrm>
        </p:spPr>
        <p:txBody>
          <a:bodyPr anchor="t">
            <a:noAutofit/>
          </a:bodyPr>
          <a:lstStyle/>
          <a:p>
            <a:r>
              <a:rPr lang="en-CA" sz="4800" b="1" dirty="0">
                <a:solidFill>
                  <a:schemeClr val="bg1"/>
                </a:solidFill>
              </a:rPr>
              <a:t>Spiffs (for personal sellers)</a:t>
            </a:r>
          </a:p>
        </p:txBody>
      </p:sp>
      <p:sp>
        <p:nvSpPr>
          <p:cNvPr id="3" name="Content Placeholder 2">
            <a:extLst>
              <a:ext uri="{FF2B5EF4-FFF2-40B4-BE49-F238E27FC236}">
                <a16:creationId xmlns:a16="http://schemas.microsoft.com/office/drawing/2014/main" id="{4BCF8E7F-950C-262C-35E2-EB4AC7A59D74}"/>
              </a:ext>
            </a:extLst>
          </p:cNvPr>
          <p:cNvSpPr>
            <a:spLocks noGrp="1"/>
          </p:cNvSpPr>
          <p:nvPr>
            <p:ph idx="1"/>
          </p:nvPr>
        </p:nvSpPr>
        <p:spPr>
          <a:xfrm>
            <a:off x="838200" y="3146400"/>
            <a:ext cx="6140449" cy="2862288"/>
          </a:xfrm>
        </p:spPr>
        <p:txBody>
          <a:bodyPr>
            <a:normAutofit/>
          </a:bodyPr>
          <a:lstStyle/>
          <a:p>
            <a:r>
              <a:rPr lang="en-CA" sz="3200" b="1" dirty="0">
                <a:solidFill>
                  <a:schemeClr val="bg1">
                    <a:alpha val="80000"/>
                  </a:schemeClr>
                </a:solidFill>
              </a:rPr>
              <a:t>If the sales associates will sell 5 protein shake of Herbalife then that personal seller will get $50 extra pay.</a:t>
            </a:r>
          </a:p>
        </p:txBody>
      </p:sp>
      <p:pic>
        <p:nvPicPr>
          <p:cNvPr id="5" name="Picture 4" descr="Antique cash register keys">
            <a:extLst>
              <a:ext uri="{FF2B5EF4-FFF2-40B4-BE49-F238E27FC236}">
                <a16:creationId xmlns:a16="http://schemas.microsoft.com/office/drawing/2014/main" id="{5D242755-CA7E-9ECA-31AB-332DCAFD1AB4}"/>
              </a:ext>
            </a:extLst>
          </p:cNvPr>
          <p:cNvPicPr>
            <a:picLocks noChangeAspect="1"/>
          </p:cNvPicPr>
          <p:nvPr/>
        </p:nvPicPr>
        <p:blipFill rotWithShape="1">
          <a:blip r:embed="rId2"/>
          <a:srcRect l="27091" r="28848"/>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20" name="Group 19">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21" name="Freeform: Shape 20">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132848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percentage symbol on red background">
            <a:extLst>
              <a:ext uri="{FF2B5EF4-FFF2-40B4-BE49-F238E27FC236}">
                <a16:creationId xmlns:a16="http://schemas.microsoft.com/office/drawing/2014/main" id="{D86F8A35-2198-EB9D-6300-C3CB97ABA4E4}"/>
              </a:ext>
            </a:extLst>
          </p:cNvPr>
          <p:cNvPicPr>
            <a:picLocks noChangeAspect="1"/>
          </p:cNvPicPr>
          <p:nvPr/>
        </p:nvPicPr>
        <p:blipFill rotWithShape="1">
          <a:blip r:embed="rId2"/>
          <a:srcRect t="15730"/>
          <a:stretch/>
        </p:blipFill>
        <p:spPr>
          <a:xfrm>
            <a:off x="20" y="10"/>
            <a:ext cx="12191979" cy="6857989"/>
          </a:xfrm>
          <a:prstGeom prst="rect">
            <a:avLst/>
          </a:prstGeom>
        </p:spPr>
      </p:pic>
      <p:sp useBgFill="1">
        <p:nvSpPr>
          <p:cNvPr id="9" name="Freeform: Shape 8">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00A95D-45B7-B82E-A9F7-6943BED4700F}"/>
              </a:ext>
            </a:extLst>
          </p:cNvPr>
          <p:cNvSpPr>
            <a:spLocks noGrp="1"/>
          </p:cNvSpPr>
          <p:nvPr>
            <p:ph type="title"/>
          </p:nvPr>
        </p:nvSpPr>
        <p:spPr>
          <a:xfrm>
            <a:off x="1287462" y="2037441"/>
            <a:ext cx="4391024" cy="707886"/>
          </a:xfrm>
        </p:spPr>
        <p:txBody>
          <a:bodyPr anchor="t">
            <a:normAutofit/>
          </a:bodyPr>
          <a:lstStyle/>
          <a:p>
            <a:r>
              <a:rPr lang="en-CA" sz="2200">
                <a:solidFill>
                  <a:schemeClr val="bg1"/>
                </a:solidFill>
              </a:rPr>
              <a:t>Sales Promotion tactics (mockup)</a:t>
            </a:r>
          </a:p>
        </p:txBody>
      </p:sp>
      <p:sp>
        <p:nvSpPr>
          <p:cNvPr id="3" name="Content Placeholder 2">
            <a:extLst>
              <a:ext uri="{FF2B5EF4-FFF2-40B4-BE49-F238E27FC236}">
                <a16:creationId xmlns:a16="http://schemas.microsoft.com/office/drawing/2014/main" id="{DA74C6FB-0470-DFDA-B875-AD81FCE30B0B}"/>
              </a:ext>
            </a:extLst>
          </p:cNvPr>
          <p:cNvSpPr>
            <a:spLocks noGrp="1"/>
          </p:cNvSpPr>
          <p:nvPr>
            <p:ph idx="1"/>
          </p:nvPr>
        </p:nvSpPr>
        <p:spPr>
          <a:xfrm>
            <a:off x="1287463" y="2926800"/>
            <a:ext cx="4391024" cy="2291086"/>
          </a:xfrm>
        </p:spPr>
        <p:txBody>
          <a:bodyPr>
            <a:normAutofit/>
          </a:bodyPr>
          <a:lstStyle/>
          <a:p>
            <a:r>
              <a:rPr lang="en-US" sz="1500" dirty="0">
                <a:solidFill>
                  <a:schemeClr val="bg1">
                    <a:alpha val="80000"/>
                  </a:schemeClr>
                </a:solidFill>
              </a:rPr>
              <a:t>Consumer Promotion Tactic: Create a visually appealing internet banner announcing the limited-time </a:t>
            </a:r>
            <a:r>
              <a:rPr lang="en-US" sz="1500" dirty="0" err="1">
                <a:solidFill>
                  <a:schemeClr val="bg1">
                    <a:alpha val="80000"/>
                  </a:schemeClr>
                </a:solidFill>
              </a:rPr>
              <a:t>offero</a:t>
            </a:r>
            <a:r>
              <a:rPr lang="en-US" sz="1500" dirty="0">
                <a:solidFill>
                  <a:schemeClr val="bg1">
                    <a:alpha val="80000"/>
                  </a:schemeClr>
                </a:solidFill>
              </a:rPr>
              <a:t> get the bonus pack, displaying product photographs, and </a:t>
            </a:r>
            <a:r>
              <a:rPr lang="en-US" sz="1500" dirty="0" err="1">
                <a:solidFill>
                  <a:schemeClr val="bg1">
                    <a:alpha val="80000"/>
                  </a:schemeClr>
                </a:solidFill>
              </a:rPr>
              <a:t>utilising</a:t>
            </a:r>
            <a:r>
              <a:rPr lang="en-US" sz="1500" dirty="0">
                <a:solidFill>
                  <a:schemeClr val="bg1">
                    <a:alpha val="80000"/>
                  </a:schemeClr>
                </a:solidFill>
              </a:rPr>
              <a:t> intriguing language.</a:t>
            </a:r>
          </a:p>
          <a:p>
            <a:r>
              <a:rPr lang="en-US" sz="1500" dirty="0">
                <a:solidFill>
                  <a:schemeClr val="bg1">
                    <a:alpha val="80000"/>
                  </a:schemeClr>
                </a:solidFill>
              </a:rPr>
              <a:t>Trade Promotional Strategy: Create an advertising piece showing purchasing in bulk discounts and benefits for shops, as well as statistics on improved sales with Herbalife items.</a:t>
            </a:r>
            <a:endParaRPr lang="en-CA" sz="1500" dirty="0">
              <a:solidFill>
                <a:schemeClr val="bg1">
                  <a:alpha val="80000"/>
                </a:schemeClr>
              </a:solidFill>
            </a:endParaRPr>
          </a:p>
        </p:txBody>
      </p:sp>
      <p:sp>
        <p:nvSpPr>
          <p:cNvPr id="11" name="Freeform: Shape 10">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65181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C5B6701-F24D-FB8B-AA05-FFA834653E69}"/>
              </a:ext>
            </a:extLst>
          </p:cNvPr>
          <p:cNvPicPr>
            <a:picLocks noChangeAspect="1"/>
          </p:cNvPicPr>
          <p:nvPr/>
        </p:nvPicPr>
        <p:blipFill rotWithShape="1">
          <a:blip r:embed="rId2">
            <a:alphaModFix amt="35000"/>
          </a:blip>
          <a:srcRect t="8268" b="7146"/>
          <a:stretch/>
        </p:blipFill>
        <p:spPr>
          <a:xfrm>
            <a:off x="20" y="10"/>
            <a:ext cx="12191980" cy="6857990"/>
          </a:xfrm>
          <a:prstGeom prst="rect">
            <a:avLst/>
          </a:prstGeom>
        </p:spPr>
      </p:pic>
      <p:sp>
        <p:nvSpPr>
          <p:cNvPr id="2" name="Title 1">
            <a:extLst>
              <a:ext uri="{FF2B5EF4-FFF2-40B4-BE49-F238E27FC236}">
                <a16:creationId xmlns:a16="http://schemas.microsoft.com/office/drawing/2014/main" id="{D74D40CA-82A9-5F3C-91AD-2CCCE28D9FC6}"/>
              </a:ext>
            </a:extLst>
          </p:cNvPr>
          <p:cNvSpPr>
            <a:spLocks noGrp="1"/>
          </p:cNvSpPr>
          <p:nvPr>
            <p:ph type="title"/>
          </p:nvPr>
        </p:nvSpPr>
        <p:spPr>
          <a:xfrm>
            <a:off x="838200" y="365125"/>
            <a:ext cx="10515600" cy="1325563"/>
          </a:xfrm>
        </p:spPr>
        <p:txBody>
          <a:bodyPr>
            <a:normAutofit/>
          </a:bodyPr>
          <a:lstStyle/>
          <a:p>
            <a:r>
              <a:rPr lang="en-CA">
                <a:solidFill>
                  <a:srgbClr val="FFFFFF"/>
                </a:solidFill>
              </a:rPr>
              <a:t>Consumer ad strategy </a:t>
            </a:r>
          </a:p>
        </p:txBody>
      </p:sp>
      <p:graphicFrame>
        <p:nvGraphicFramePr>
          <p:cNvPr id="11" name="Content Placeholder 2">
            <a:extLst>
              <a:ext uri="{FF2B5EF4-FFF2-40B4-BE49-F238E27FC236}">
                <a16:creationId xmlns:a16="http://schemas.microsoft.com/office/drawing/2014/main" id="{442242E0-AFAF-8516-27EF-C593A0AB51A0}"/>
              </a:ext>
            </a:extLst>
          </p:cNvPr>
          <p:cNvGraphicFramePr>
            <a:graphicFrameLocks noGrp="1"/>
          </p:cNvGraphicFramePr>
          <p:nvPr>
            <p:ph idx="1"/>
            <p:extLst>
              <p:ext uri="{D42A27DB-BD31-4B8C-83A1-F6EECF244321}">
                <p14:modId xmlns:p14="http://schemas.microsoft.com/office/powerpoint/2010/main" val="29164217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68159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jar with a drink and a cup of juice&#10;&#10;Description automatically generated">
            <a:extLst>
              <a:ext uri="{FF2B5EF4-FFF2-40B4-BE49-F238E27FC236}">
                <a16:creationId xmlns:a16="http://schemas.microsoft.com/office/drawing/2014/main" id="{5594BBEF-FF4D-6618-9D39-B9D755712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817" y="235818"/>
            <a:ext cx="5943600" cy="5943600"/>
          </a:xfrm>
          <a:prstGeom prst="rect">
            <a:avLst/>
          </a:prstGeom>
        </p:spPr>
      </p:pic>
    </p:spTree>
    <p:extLst>
      <p:ext uri="{BB962C8B-B14F-4D97-AF65-F5344CB8AC3E}">
        <p14:creationId xmlns:p14="http://schemas.microsoft.com/office/powerpoint/2010/main" val="3341256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372EFD-AA51-8B4E-0D3B-D50BFAA85C79}"/>
              </a:ext>
            </a:extLst>
          </p:cNvPr>
          <p:cNvSpPr>
            <a:spLocks noGrp="1"/>
          </p:cNvSpPr>
          <p:nvPr>
            <p:ph type="title"/>
          </p:nvPr>
        </p:nvSpPr>
        <p:spPr>
          <a:xfrm>
            <a:off x="550863" y="365125"/>
            <a:ext cx="11090274" cy="1325563"/>
          </a:xfrm>
        </p:spPr>
        <p:txBody>
          <a:bodyPr>
            <a:normAutofit/>
          </a:bodyPr>
          <a:lstStyle/>
          <a:p>
            <a:r>
              <a:rPr lang="en-CA" sz="4000"/>
              <a:t>Trade magazine ad strategy </a:t>
            </a:r>
          </a:p>
        </p:txBody>
      </p:sp>
      <p:graphicFrame>
        <p:nvGraphicFramePr>
          <p:cNvPr id="5" name="Content Placeholder 2">
            <a:extLst>
              <a:ext uri="{FF2B5EF4-FFF2-40B4-BE49-F238E27FC236}">
                <a16:creationId xmlns:a16="http://schemas.microsoft.com/office/drawing/2014/main" id="{45D155A5-9788-FDA1-77A4-D87E510965A5}"/>
              </a:ext>
            </a:extLst>
          </p:cNvPr>
          <p:cNvGraphicFramePr>
            <a:graphicFrameLocks noGrp="1"/>
          </p:cNvGraphicFramePr>
          <p:nvPr>
            <p:ph idx="1"/>
            <p:extLst>
              <p:ext uri="{D42A27DB-BD31-4B8C-83A1-F6EECF244321}">
                <p14:modId xmlns:p14="http://schemas.microsoft.com/office/powerpoint/2010/main" val="249747421"/>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303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oster of a product&#10;&#10;Description automatically generated with medium confidence">
            <a:extLst>
              <a:ext uri="{FF2B5EF4-FFF2-40B4-BE49-F238E27FC236}">
                <a16:creationId xmlns:a16="http://schemas.microsoft.com/office/drawing/2014/main" id="{5E7E1F53-413F-01BE-3E1F-FF8FF1103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492" y="-856"/>
            <a:ext cx="5052010" cy="6539819"/>
          </a:xfrm>
          <a:prstGeom prst="rect">
            <a:avLst/>
          </a:prstGeom>
        </p:spPr>
      </p:pic>
    </p:spTree>
    <p:extLst>
      <p:ext uri="{BB962C8B-B14F-4D97-AF65-F5344CB8AC3E}">
        <p14:creationId xmlns:p14="http://schemas.microsoft.com/office/powerpoint/2010/main" val="2837602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descr="Plastic containers in bright colours">
            <a:extLst>
              <a:ext uri="{FF2B5EF4-FFF2-40B4-BE49-F238E27FC236}">
                <a16:creationId xmlns:a16="http://schemas.microsoft.com/office/drawing/2014/main" id="{96CA3C21-E149-58C7-0CD0-E8F1A18782EC}"/>
              </a:ext>
            </a:extLst>
          </p:cNvPr>
          <p:cNvPicPr>
            <a:picLocks noChangeAspect="1"/>
          </p:cNvPicPr>
          <p:nvPr/>
        </p:nvPicPr>
        <p:blipFill rotWithShape="1">
          <a:blip r:embed="rId2">
            <a:duotone>
              <a:prstClr val="black"/>
              <a:schemeClr val="tx2">
                <a:tint val="45000"/>
                <a:satMod val="400000"/>
              </a:schemeClr>
            </a:duotone>
            <a:alphaModFix amt="25000"/>
          </a:blip>
          <a:srcRect t="8769" b="69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A825641-45A4-909C-7D46-96101317833E}"/>
              </a:ext>
            </a:extLst>
          </p:cNvPr>
          <p:cNvSpPr>
            <a:spLocks noGrp="1"/>
          </p:cNvSpPr>
          <p:nvPr>
            <p:ph type="title"/>
          </p:nvPr>
        </p:nvSpPr>
        <p:spPr>
          <a:xfrm>
            <a:off x="838200" y="365125"/>
            <a:ext cx="10515600" cy="1325563"/>
          </a:xfrm>
        </p:spPr>
        <p:txBody>
          <a:bodyPr>
            <a:normAutofit/>
          </a:bodyPr>
          <a:lstStyle/>
          <a:p>
            <a:r>
              <a:rPr lang="en-CA"/>
              <a:t>Summary </a:t>
            </a:r>
            <a:endParaRPr lang="en-CA" dirty="0"/>
          </a:p>
        </p:txBody>
      </p:sp>
      <p:sp>
        <p:nvSpPr>
          <p:cNvPr id="3" name="Content Placeholder 2">
            <a:extLst>
              <a:ext uri="{FF2B5EF4-FFF2-40B4-BE49-F238E27FC236}">
                <a16:creationId xmlns:a16="http://schemas.microsoft.com/office/drawing/2014/main" id="{0E421A4D-CBC7-75D6-4DF2-4670443E70CA}"/>
              </a:ext>
            </a:extLst>
          </p:cNvPr>
          <p:cNvSpPr>
            <a:spLocks noGrp="1"/>
          </p:cNvSpPr>
          <p:nvPr>
            <p:ph idx="1"/>
          </p:nvPr>
        </p:nvSpPr>
        <p:spPr>
          <a:xfrm>
            <a:off x="838200" y="1825625"/>
            <a:ext cx="10515600" cy="4351338"/>
          </a:xfrm>
        </p:spPr>
        <p:txBody>
          <a:bodyPr>
            <a:normAutofit/>
          </a:bodyPr>
          <a:lstStyle/>
          <a:p>
            <a:r>
              <a:rPr lang="en-CA" dirty="0"/>
              <a:t>The main aim of this campaign is to increase the sales of herbal life protein shake among the consumer and trade. Company wants the consumer to buy and repurchase the product. On other hand for trade Herbalife want the retailer to buys more stock and give promotions. Company tried to encourage the consumer (target-19-45 years old) trade by using some tactics like bonus pack, sampling , discount and display window show. </a:t>
            </a:r>
          </a:p>
        </p:txBody>
      </p:sp>
    </p:spTree>
    <p:extLst>
      <p:ext uri="{BB962C8B-B14F-4D97-AF65-F5344CB8AC3E}">
        <p14:creationId xmlns:p14="http://schemas.microsoft.com/office/powerpoint/2010/main" val="128220359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445A0-8B2C-06DE-7D4E-53DF9697F913}"/>
              </a:ext>
            </a:extLst>
          </p:cNvPr>
          <p:cNvSpPr>
            <a:spLocks noGrp="1"/>
          </p:cNvSpPr>
          <p:nvPr>
            <p:ph type="title"/>
          </p:nvPr>
        </p:nvSpPr>
        <p:spPr>
          <a:xfrm>
            <a:off x="761803" y="350196"/>
            <a:ext cx="4646904" cy="1624520"/>
          </a:xfrm>
        </p:spPr>
        <p:txBody>
          <a:bodyPr anchor="ctr">
            <a:normAutofit/>
          </a:bodyPr>
          <a:lstStyle/>
          <a:p>
            <a:r>
              <a:rPr lang="en-CA" sz="4000"/>
              <a:t>Success of campaign </a:t>
            </a:r>
          </a:p>
        </p:txBody>
      </p:sp>
      <p:sp>
        <p:nvSpPr>
          <p:cNvPr id="3" name="Content Placeholder 2">
            <a:extLst>
              <a:ext uri="{FF2B5EF4-FFF2-40B4-BE49-F238E27FC236}">
                <a16:creationId xmlns:a16="http://schemas.microsoft.com/office/drawing/2014/main" id="{96E3EB25-E3D5-2207-6D40-8034387EB304}"/>
              </a:ext>
            </a:extLst>
          </p:cNvPr>
          <p:cNvSpPr>
            <a:spLocks noGrp="1"/>
          </p:cNvSpPr>
          <p:nvPr>
            <p:ph idx="1"/>
          </p:nvPr>
        </p:nvSpPr>
        <p:spPr>
          <a:xfrm>
            <a:off x="761802" y="2743200"/>
            <a:ext cx="4646905" cy="3613149"/>
          </a:xfrm>
        </p:spPr>
        <p:txBody>
          <a:bodyPr anchor="ctr">
            <a:normAutofit/>
          </a:bodyPr>
          <a:lstStyle/>
          <a:p>
            <a:r>
              <a:rPr lang="en-CA" sz="2000" dirty="0"/>
              <a:t>The company will do the data analysis with metric that includes following </a:t>
            </a:r>
          </a:p>
          <a:p>
            <a:pPr>
              <a:buFont typeface="Wingdings" panose="05000000000000000000" pitchFamily="2" charset="2"/>
              <a:buChar char="v"/>
            </a:pPr>
            <a:r>
              <a:rPr lang="en-US" sz="2000" dirty="0"/>
              <a:t> consumer participation on social media</a:t>
            </a:r>
          </a:p>
          <a:p>
            <a:pPr>
              <a:buFont typeface="Wingdings" panose="05000000000000000000" pitchFamily="2" charset="2"/>
              <a:buChar char="v"/>
            </a:pPr>
            <a:r>
              <a:rPr lang="en-US" sz="2000" dirty="0"/>
              <a:t> retailer feedback and sales statistics</a:t>
            </a:r>
          </a:p>
          <a:p>
            <a:pPr>
              <a:buFont typeface="Wingdings" panose="05000000000000000000" pitchFamily="2" charset="2"/>
              <a:buChar char="v"/>
            </a:pPr>
            <a:r>
              <a:rPr lang="en-US" sz="2000" dirty="0"/>
              <a:t>website traffic</a:t>
            </a:r>
          </a:p>
          <a:p>
            <a:pPr>
              <a:buFont typeface="Wingdings" panose="05000000000000000000" pitchFamily="2" charset="2"/>
              <a:buChar char="v"/>
            </a:pPr>
            <a:r>
              <a:rPr lang="en-US" sz="2000" dirty="0"/>
              <a:t>conversion rates</a:t>
            </a:r>
          </a:p>
          <a:p>
            <a:pPr>
              <a:buFont typeface="Wingdings" panose="05000000000000000000" pitchFamily="2" charset="2"/>
              <a:buChar char="v"/>
            </a:pPr>
            <a:r>
              <a:rPr lang="en-US" sz="2000" dirty="0"/>
              <a:t>For trade how many retailers bought how  much products help the company to realize weather the campaign is successful or not.</a:t>
            </a:r>
            <a:endParaRPr lang="en-CA" sz="2000" dirty="0"/>
          </a:p>
        </p:txBody>
      </p:sp>
      <p:pic>
        <p:nvPicPr>
          <p:cNvPr id="5" name="Picture 4" descr="Desk with productivity items">
            <a:extLst>
              <a:ext uri="{FF2B5EF4-FFF2-40B4-BE49-F238E27FC236}">
                <a16:creationId xmlns:a16="http://schemas.microsoft.com/office/drawing/2014/main" id="{FD931083-71F9-5E10-1C69-4AC23CC2D38E}"/>
              </a:ext>
            </a:extLst>
          </p:cNvPr>
          <p:cNvPicPr>
            <a:picLocks noChangeAspect="1"/>
          </p:cNvPicPr>
          <p:nvPr/>
        </p:nvPicPr>
        <p:blipFill rotWithShape="1">
          <a:blip r:embed="rId2"/>
          <a:srcRect l="27925" r="12675" b="-2"/>
          <a:stretch/>
        </p:blipFill>
        <p:spPr>
          <a:xfrm>
            <a:off x="6096000" y="1"/>
            <a:ext cx="6102825" cy="6858000"/>
          </a:xfrm>
          <a:prstGeom prst="rect">
            <a:avLst/>
          </a:prstGeom>
        </p:spPr>
      </p:pic>
    </p:spTree>
    <p:extLst>
      <p:ext uri="{BB962C8B-B14F-4D97-AF65-F5344CB8AC3E}">
        <p14:creationId xmlns:p14="http://schemas.microsoft.com/office/powerpoint/2010/main" val="166016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EABB0FF-7376-47A5-A9F0-BF5D4B4292E7}"/>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9600" b="1" kern="1200" dirty="0">
                <a:solidFill>
                  <a:schemeClr val="bg1"/>
                </a:solidFill>
                <a:latin typeface="+mj-lt"/>
                <a:ea typeface="+mj-ea"/>
                <a:cs typeface="+mj-cs"/>
              </a:rPr>
              <a:t>Thankyou</a:t>
            </a:r>
          </a:p>
        </p:txBody>
      </p:sp>
    </p:spTree>
    <p:extLst>
      <p:ext uri="{BB962C8B-B14F-4D97-AF65-F5344CB8AC3E}">
        <p14:creationId xmlns:p14="http://schemas.microsoft.com/office/powerpoint/2010/main" val="180350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964B-31D1-E82A-B53D-81D6D015E0E2}"/>
              </a:ext>
            </a:extLst>
          </p:cNvPr>
          <p:cNvSpPr>
            <a:spLocks noGrp="1"/>
          </p:cNvSpPr>
          <p:nvPr>
            <p:ph type="title"/>
          </p:nvPr>
        </p:nvSpPr>
        <p:spPr/>
        <p:txBody>
          <a:bodyPr/>
          <a:lstStyle/>
          <a:p>
            <a:r>
              <a:rPr lang="en-CA" dirty="0">
                <a:latin typeface="Abadi" panose="020B0604020104020204" pitchFamily="34" charset="0"/>
              </a:rPr>
              <a:t>Trade Objectives </a:t>
            </a:r>
          </a:p>
        </p:txBody>
      </p:sp>
      <p:graphicFrame>
        <p:nvGraphicFramePr>
          <p:cNvPr id="7" name="Content Placeholder 2">
            <a:extLst>
              <a:ext uri="{FF2B5EF4-FFF2-40B4-BE49-F238E27FC236}">
                <a16:creationId xmlns:a16="http://schemas.microsoft.com/office/drawing/2014/main" id="{50C4A977-5E22-A4AB-6001-67D596EF43B7}"/>
              </a:ext>
            </a:extLst>
          </p:cNvPr>
          <p:cNvGraphicFramePr>
            <a:graphicFrameLocks noGrp="1"/>
          </p:cNvGraphicFramePr>
          <p:nvPr>
            <p:ph idx="1"/>
            <p:extLst>
              <p:ext uri="{D42A27DB-BD31-4B8C-83A1-F6EECF244321}">
                <p14:modId xmlns:p14="http://schemas.microsoft.com/office/powerpoint/2010/main" val="13732090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749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65F3-6AB9-63A3-2980-214B67F8E4FA}"/>
              </a:ext>
            </a:extLst>
          </p:cNvPr>
          <p:cNvSpPr>
            <a:spLocks noGrp="1"/>
          </p:cNvSpPr>
          <p:nvPr>
            <p:ph type="title"/>
          </p:nvPr>
        </p:nvSpPr>
        <p:spPr/>
        <p:txBody>
          <a:bodyPr/>
          <a:lstStyle/>
          <a:p>
            <a:r>
              <a:rPr lang="en-CA" dirty="0"/>
              <a:t>References </a:t>
            </a:r>
          </a:p>
        </p:txBody>
      </p:sp>
      <p:sp>
        <p:nvSpPr>
          <p:cNvPr id="3" name="Content Placeholder 2">
            <a:extLst>
              <a:ext uri="{FF2B5EF4-FFF2-40B4-BE49-F238E27FC236}">
                <a16:creationId xmlns:a16="http://schemas.microsoft.com/office/drawing/2014/main" id="{6A11A149-C81A-D706-810A-7C4AF4E25CE4}"/>
              </a:ext>
            </a:extLst>
          </p:cNvPr>
          <p:cNvSpPr>
            <a:spLocks noGrp="1"/>
          </p:cNvSpPr>
          <p:nvPr>
            <p:ph idx="1"/>
          </p:nvPr>
        </p:nvSpPr>
        <p:spPr/>
        <p:txBody>
          <a:bodyPr>
            <a:normAutofit fontScale="92500" lnSpcReduction="20000"/>
          </a:bodyPr>
          <a:lstStyle/>
          <a:p>
            <a:r>
              <a:rPr lang="en-CA" dirty="0">
                <a:hlinkClick r:id="rId2"/>
              </a:rPr>
              <a:t>https://cc.bingj.com/cache.aspx?q=what+is+meaning+of+tone+and+manner+of+the+campaign&amp;d=4960202209907687&amp;mkt=en-CA&amp;setlang=en-IN&amp;w=r5ZtYxvl817Po_N3y0twKcNaY-sp7oZk#:~:text=https%3A//www.brafton.com/blog/creation/4%2Dbrand%2Dtone%2Dof%2Dvoice%2Dexamples%2Dto%2Duse%2Dwhen%2Dbuilding%2Dyour%2Down/</a:t>
            </a:r>
            <a:endParaRPr lang="en-CA" dirty="0"/>
          </a:p>
          <a:p>
            <a:r>
              <a:rPr lang="en-CA" dirty="0">
                <a:hlinkClick r:id="rId3"/>
              </a:rPr>
              <a:t>https://www.statista.com/statistics/1007635/herbalife-s-market-share-of-selected-industries-worldwide/</a:t>
            </a:r>
            <a:endParaRPr lang="en-CA" dirty="0"/>
          </a:p>
          <a:p>
            <a:r>
              <a:rPr lang="en-CA" dirty="0">
                <a:hlinkClick r:id="rId4"/>
              </a:rPr>
              <a:t>https://www.bing.com/search?q=sales%20of%20herbalife%20protein%20shake&amp;FORM=ARPSEC&amp;PC=ARPL&amp;PTAG=30136#:~:text=Weight%20Management%20%2D%20Herbalife-,iamherbalifenutrition.com/healthy%2Dweight/benefits%2Dprotein%2Dshakes%2Dformula%2D1/,-Was%20this%20helpful</a:t>
            </a:r>
            <a:endParaRPr lang="en-CA" dirty="0"/>
          </a:p>
          <a:p>
            <a:endParaRPr lang="en-CA" dirty="0"/>
          </a:p>
        </p:txBody>
      </p:sp>
    </p:spTree>
    <p:extLst>
      <p:ext uri="{BB962C8B-B14F-4D97-AF65-F5344CB8AC3E}">
        <p14:creationId xmlns:p14="http://schemas.microsoft.com/office/powerpoint/2010/main" val="2645061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E3DF4-E7F0-0F1E-579F-8F547181F5D7}"/>
              </a:ext>
            </a:extLst>
          </p:cNvPr>
          <p:cNvSpPr>
            <a:spLocks noGrp="1"/>
          </p:cNvSpPr>
          <p:nvPr>
            <p:ph idx="1"/>
          </p:nvPr>
        </p:nvSpPr>
        <p:spPr/>
        <p:txBody>
          <a:bodyPr/>
          <a:lstStyle/>
          <a:p>
            <a:r>
              <a:rPr lang="en-CA" dirty="0">
                <a:hlinkClick r:id="rId2"/>
              </a:rPr>
              <a:t>https://www.bing.com/search?q=constumer%20reviews%20of%20herbalife%20protein%20shake&amp;FORM=ARPSEC&amp;PC=ARPL&amp;PTAG=30136#:~:text=and%20Shakes%20Reviews%20%E2%80%A6-,https%3A//www.purefoodcompany.com/herbalife%2Dprotein%2Dpowder%2Dreview,-Would%20definitely%20buy</a:t>
            </a:r>
            <a:endParaRPr lang="en-CA" dirty="0"/>
          </a:p>
          <a:p>
            <a:r>
              <a:rPr lang="en-CA" dirty="0">
                <a:hlinkClick r:id="rId3"/>
              </a:rPr>
              <a:t>https://www.bing.com/search?q=whatb%20was%20the%20sales%20of%20protein%20shake%20herbalife&amp;FORM=ARPSEC&amp;PC=ARPL&amp;PTAG=30136#:~:text=Weight%20Loss%3F%20%2D%20Healthline-,www.healthline.com/nutrition/herbalife%2Dreview,-Was%20this%20helpful</a:t>
            </a:r>
            <a:endParaRPr lang="en-CA" dirty="0"/>
          </a:p>
          <a:p>
            <a:endParaRPr lang="en-CA" dirty="0"/>
          </a:p>
        </p:txBody>
      </p:sp>
    </p:spTree>
    <p:extLst>
      <p:ext uri="{BB962C8B-B14F-4D97-AF65-F5344CB8AC3E}">
        <p14:creationId xmlns:p14="http://schemas.microsoft.com/office/powerpoint/2010/main" val="182078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1F6648C-C3FD-67C8-C37D-EDC15FCB8043}"/>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4800" b="1" kern="1200" dirty="0">
                <a:solidFill>
                  <a:srgbClr val="FFFFFF"/>
                </a:solidFill>
                <a:latin typeface="Abadi" panose="020B0604020104020204" pitchFamily="34" charset="0"/>
              </a:rPr>
              <a:t>Target Audience </a:t>
            </a:r>
          </a:p>
        </p:txBody>
      </p:sp>
      <p:pic>
        <p:nvPicPr>
          <p:cNvPr id="16" name="Picture 15" descr="A wall painted with an arrow and a dartboard">
            <a:extLst>
              <a:ext uri="{FF2B5EF4-FFF2-40B4-BE49-F238E27FC236}">
                <a16:creationId xmlns:a16="http://schemas.microsoft.com/office/drawing/2014/main" id="{3A28FF00-EA57-3BE5-4277-1491EC1DE3DE}"/>
              </a:ext>
            </a:extLst>
          </p:cNvPr>
          <p:cNvPicPr>
            <a:picLocks noChangeAspect="1"/>
          </p:cNvPicPr>
          <p:nvPr/>
        </p:nvPicPr>
        <p:blipFill rotWithShape="1">
          <a:blip r:embed="rId2"/>
          <a:srcRect l="17840" t="7227" b="1865"/>
          <a:stretch/>
        </p:blipFill>
        <p:spPr>
          <a:xfrm>
            <a:off x="4777316" y="745629"/>
            <a:ext cx="6780700" cy="5364412"/>
          </a:xfrm>
          <a:prstGeom prst="rect">
            <a:avLst/>
          </a:prstGeom>
        </p:spPr>
      </p:pic>
    </p:spTree>
    <p:extLst>
      <p:ext uri="{BB962C8B-B14F-4D97-AF65-F5344CB8AC3E}">
        <p14:creationId xmlns:p14="http://schemas.microsoft.com/office/powerpoint/2010/main" val="169462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5CE6C06-00DE-A354-159F-A644DEB5B529}"/>
              </a:ext>
            </a:extLst>
          </p:cNvPr>
          <p:cNvSpPr>
            <a:spLocks noGrp="1"/>
          </p:cNvSpPr>
          <p:nvPr>
            <p:ph type="title"/>
          </p:nvPr>
        </p:nvSpPr>
        <p:spPr>
          <a:xfrm>
            <a:off x="786385" y="841248"/>
            <a:ext cx="5129600" cy="5340097"/>
          </a:xfrm>
        </p:spPr>
        <p:txBody>
          <a:bodyPr anchor="ctr">
            <a:normAutofit/>
          </a:bodyPr>
          <a:lstStyle/>
          <a:p>
            <a:r>
              <a:rPr lang="en-CA" sz="4800" b="1">
                <a:solidFill>
                  <a:schemeClr val="bg1"/>
                </a:solidFill>
              </a:rPr>
              <a:t>Consumer Target Audience </a:t>
            </a:r>
          </a:p>
        </p:txBody>
      </p:sp>
      <p:graphicFrame>
        <p:nvGraphicFramePr>
          <p:cNvPr id="5" name="Content Placeholder 2">
            <a:extLst>
              <a:ext uri="{FF2B5EF4-FFF2-40B4-BE49-F238E27FC236}">
                <a16:creationId xmlns:a16="http://schemas.microsoft.com/office/drawing/2014/main" id="{7F3A28FE-0E51-C45B-6468-3F8052F96809}"/>
              </a:ext>
            </a:extLst>
          </p:cNvPr>
          <p:cNvGraphicFramePr>
            <a:graphicFrameLocks noGrp="1"/>
          </p:cNvGraphicFramePr>
          <p:nvPr>
            <p:ph idx="1"/>
            <p:extLst>
              <p:ext uri="{D42A27DB-BD31-4B8C-83A1-F6EECF244321}">
                <p14:modId xmlns:p14="http://schemas.microsoft.com/office/powerpoint/2010/main" val="153465823"/>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13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umbbells on a gym floor">
            <a:extLst>
              <a:ext uri="{FF2B5EF4-FFF2-40B4-BE49-F238E27FC236}">
                <a16:creationId xmlns:a16="http://schemas.microsoft.com/office/drawing/2014/main" id="{6AA7AAF8-AD12-4AF4-9E71-225C19B4A91D}"/>
              </a:ext>
            </a:extLst>
          </p:cNvPr>
          <p:cNvPicPr>
            <a:picLocks noChangeAspect="1"/>
          </p:cNvPicPr>
          <p:nvPr/>
        </p:nvPicPr>
        <p:blipFill rotWithShape="1">
          <a:blip r:embed="rId2"/>
          <a:srcRect l="6589" r="-1" b="-1"/>
          <a:stretch/>
        </p:blipFill>
        <p:spPr>
          <a:xfrm>
            <a:off x="48122" y="8128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CDCB72-AB32-1BA7-B13E-2B9D60DD103B}"/>
              </a:ext>
            </a:extLst>
          </p:cNvPr>
          <p:cNvSpPr>
            <a:spLocks noGrp="1"/>
          </p:cNvSpPr>
          <p:nvPr>
            <p:ph idx="1"/>
          </p:nvPr>
        </p:nvSpPr>
        <p:spPr>
          <a:xfrm>
            <a:off x="7206118" y="2265680"/>
            <a:ext cx="4937760" cy="4592320"/>
          </a:xfrm>
        </p:spPr>
        <p:txBody>
          <a:bodyPr>
            <a:normAutofit/>
          </a:bodyPr>
          <a:lstStyle/>
          <a:p>
            <a:pPr>
              <a:buFont typeface="Wingdings" panose="05000000000000000000" pitchFamily="2" charset="2"/>
              <a:buChar char="q"/>
            </a:pPr>
            <a:r>
              <a:rPr lang="en-CA" b="1" dirty="0"/>
              <a:t>Psychographics</a:t>
            </a:r>
          </a:p>
          <a:p>
            <a:r>
              <a:rPr lang="en-US" b="1" dirty="0"/>
              <a:t>Individuals seeking easy and effective protein shake supplements to help them achieve their fitness objectives.</a:t>
            </a:r>
          </a:p>
          <a:p>
            <a:endParaRPr lang="en-CA" sz="2000" dirty="0"/>
          </a:p>
        </p:txBody>
      </p:sp>
    </p:spTree>
    <p:extLst>
      <p:ext uri="{BB962C8B-B14F-4D97-AF65-F5344CB8AC3E}">
        <p14:creationId xmlns:p14="http://schemas.microsoft.com/office/powerpoint/2010/main" val="97280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ECA0239-4A7D-A303-8C40-B026ABBA1313}"/>
              </a:ext>
            </a:extLst>
          </p:cNvPr>
          <p:cNvSpPr>
            <a:spLocks noGrp="1"/>
          </p:cNvSpPr>
          <p:nvPr>
            <p:ph type="title"/>
          </p:nvPr>
        </p:nvSpPr>
        <p:spPr>
          <a:xfrm>
            <a:off x="786385" y="841248"/>
            <a:ext cx="5129600" cy="5340097"/>
          </a:xfrm>
        </p:spPr>
        <p:txBody>
          <a:bodyPr anchor="ctr">
            <a:normAutofit/>
          </a:bodyPr>
          <a:lstStyle/>
          <a:p>
            <a:r>
              <a:rPr lang="en-CA" sz="4800">
                <a:solidFill>
                  <a:schemeClr val="bg1"/>
                </a:solidFill>
              </a:rPr>
              <a:t>Customer Type</a:t>
            </a:r>
          </a:p>
        </p:txBody>
      </p:sp>
      <p:graphicFrame>
        <p:nvGraphicFramePr>
          <p:cNvPr id="5" name="Content Placeholder 2">
            <a:extLst>
              <a:ext uri="{FF2B5EF4-FFF2-40B4-BE49-F238E27FC236}">
                <a16:creationId xmlns:a16="http://schemas.microsoft.com/office/drawing/2014/main" id="{0B188D17-AC61-9CE9-67BB-BE19F44E07E1}"/>
              </a:ext>
            </a:extLst>
          </p:cNvPr>
          <p:cNvGraphicFramePr>
            <a:graphicFrameLocks noGrp="1"/>
          </p:cNvGraphicFramePr>
          <p:nvPr>
            <p:ph idx="1"/>
            <p:extLst>
              <p:ext uri="{D42A27DB-BD31-4B8C-83A1-F6EECF244321}">
                <p14:modId xmlns:p14="http://schemas.microsoft.com/office/powerpoint/2010/main" val="241854408"/>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406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14C70-73A8-F23B-0A48-D0EFA8862D5D}"/>
              </a:ext>
            </a:extLst>
          </p:cNvPr>
          <p:cNvSpPr>
            <a:spLocks noGrp="1"/>
          </p:cNvSpPr>
          <p:nvPr>
            <p:ph type="title"/>
          </p:nvPr>
        </p:nvSpPr>
        <p:spPr>
          <a:xfrm>
            <a:off x="838200" y="556995"/>
            <a:ext cx="10515600" cy="1133693"/>
          </a:xfrm>
        </p:spPr>
        <p:txBody>
          <a:bodyPr>
            <a:normAutofit/>
          </a:bodyPr>
          <a:lstStyle/>
          <a:p>
            <a:r>
              <a:rPr lang="en-CA" sz="5200" b="1" dirty="0"/>
              <a:t>Trade target </a:t>
            </a:r>
          </a:p>
        </p:txBody>
      </p:sp>
      <p:graphicFrame>
        <p:nvGraphicFramePr>
          <p:cNvPr id="5" name="Content Placeholder 2">
            <a:extLst>
              <a:ext uri="{FF2B5EF4-FFF2-40B4-BE49-F238E27FC236}">
                <a16:creationId xmlns:a16="http://schemas.microsoft.com/office/drawing/2014/main" id="{006F661D-1859-40AC-C360-CD8A5C97AE13}"/>
              </a:ext>
            </a:extLst>
          </p:cNvPr>
          <p:cNvGraphicFramePr>
            <a:graphicFrameLocks noGrp="1"/>
          </p:cNvGraphicFramePr>
          <p:nvPr>
            <p:ph idx="1"/>
            <p:extLst>
              <p:ext uri="{D42A27DB-BD31-4B8C-83A1-F6EECF244321}">
                <p14:modId xmlns:p14="http://schemas.microsoft.com/office/powerpoint/2010/main" val="31298642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318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1392</Words>
  <Application>Microsoft Office PowerPoint</Application>
  <PresentationFormat>Widescreen</PresentationFormat>
  <Paragraphs>101</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Meiryo</vt:lpstr>
      <vt:lpstr>Abadi</vt:lpstr>
      <vt:lpstr>Aharoni</vt:lpstr>
      <vt:lpstr>Arial</vt:lpstr>
      <vt:lpstr>Calibri</vt:lpstr>
      <vt:lpstr>Calibri Light</vt:lpstr>
      <vt:lpstr>Wingdings</vt:lpstr>
      <vt:lpstr>Office Theme</vt:lpstr>
      <vt:lpstr>Become lean and feel great with Herbalife’s protein shake miracle</vt:lpstr>
      <vt:lpstr>Consumer Objective</vt:lpstr>
      <vt:lpstr>PowerPoint Presentation</vt:lpstr>
      <vt:lpstr>Trade Objectives </vt:lpstr>
      <vt:lpstr>Target Audience </vt:lpstr>
      <vt:lpstr>Consumer Target Audience </vt:lpstr>
      <vt:lpstr>PowerPoint Presentation</vt:lpstr>
      <vt:lpstr>Customer Type</vt:lpstr>
      <vt:lpstr>Trade target </vt:lpstr>
      <vt:lpstr>Consumer attitude </vt:lpstr>
      <vt:lpstr>Trade attitude </vt:lpstr>
      <vt:lpstr>Key Message </vt:lpstr>
      <vt:lpstr>For Consumers </vt:lpstr>
      <vt:lpstr>For Trade </vt:lpstr>
      <vt:lpstr>Proof </vt:lpstr>
      <vt:lpstr>Consumer</vt:lpstr>
      <vt:lpstr>Jim Poore </vt:lpstr>
      <vt:lpstr>Trade </vt:lpstr>
      <vt:lpstr>PowerPoint Presentation</vt:lpstr>
      <vt:lpstr>Desired Response Company Want</vt:lpstr>
      <vt:lpstr>From Consumers</vt:lpstr>
      <vt:lpstr>From Trade</vt:lpstr>
      <vt:lpstr>Tone and Manner</vt:lpstr>
      <vt:lpstr>PowerPoint Presentation</vt:lpstr>
      <vt:lpstr>Consumer Promotion Strategy </vt:lpstr>
      <vt:lpstr>Sampling </vt:lpstr>
      <vt:lpstr>Bonus Packs </vt:lpstr>
      <vt:lpstr>Trade Promotion Tactics </vt:lpstr>
      <vt:lpstr>Free Product( for decision maker)</vt:lpstr>
      <vt:lpstr>Display Allowance (for the marketer)</vt:lpstr>
      <vt:lpstr>Spiffs (for personal sellers)</vt:lpstr>
      <vt:lpstr>Sales Promotion tactics (mockup)</vt:lpstr>
      <vt:lpstr>Consumer ad strategy </vt:lpstr>
      <vt:lpstr>PowerPoint Presentation</vt:lpstr>
      <vt:lpstr>Trade magazine ad strategy </vt:lpstr>
      <vt:lpstr>PowerPoint Presentation</vt:lpstr>
      <vt:lpstr>Summary </vt:lpstr>
      <vt:lpstr>Success of campaign </vt:lpstr>
      <vt:lpstr>Thankyou</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Ritika Bhadoo</dc:creator>
  <cp:lastModifiedBy>Ritika Bhadoo</cp:lastModifiedBy>
  <cp:revision>4</cp:revision>
  <dcterms:created xsi:type="dcterms:W3CDTF">2023-10-10T22:18:30Z</dcterms:created>
  <dcterms:modified xsi:type="dcterms:W3CDTF">2023-10-17T17:57:08Z</dcterms:modified>
</cp:coreProperties>
</file>