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F8D8D-BD5E-4B8C-9845-275E5A7AD35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AD5CBA-CC42-4888-A3C9-88752EC85740}">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Price representation is a method of advertising a property's sale or rental price.</a:t>
          </a:r>
        </a:p>
      </dgm:t>
    </dgm:pt>
    <dgm:pt modelId="{A2B5EA68-5F8D-4BE1-9983-112E7157D258}" type="parTrans" cxnId="{14CB12D2-7ABB-4F79-8E54-FA7733F7920B}">
      <dgm:prSet/>
      <dgm:spPr/>
      <dgm:t>
        <a:bodyPr/>
        <a:lstStyle/>
        <a:p>
          <a:endParaRPr lang="en-US"/>
        </a:p>
      </dgm:t>
    </dgm:pt>
    <dgm:pt modelId="{7B03CA0A-AF76-4493-8A7B-70F134D41CBA}" type="sibTrans" cxnId="{14CB12D2-7ABB-4F79-8E54-FA7733F7920B}">
      <dgm:prSet/>
      <dgm:spPr/>
      <dgm:t>
        <a:bodyPr/>
        <a:lstStyle/>
        <a:p>
          <a:endParaRPr lang="en-US"/>
        </a:p>
      </dgm:t>
    </dgm:pt>
    <dgm:pt modelId="{0CA3F2D5-717F-4B07-96BF-D1293E09C017}">
      <dgm:prSet/>
      <dgm:spPr/>
      <dgm:t>
        <a:bodyPr/>
        <a:lstStyle/>
        <a:p>
          <a:r>
            <a:rPr lang="en-US" dirty="0"/>
            <a:t>It must not be untrue or deceptive, and it must reflect the client's current market worth and expectations.</a:t>
          </a:r>
        </a:p>
      </dgm:t>
    </dgm:pt>
    <dgm:pt modelId="{363F508E-AD06-4143-99AA-69F626C618C2}" type="parTrans" cxnId="{0E178F71-01D8-4309-958B-5E53F8F1CF27}">
      <dgm:prSet/>
      <dgm:spPr/>
      <dgm:t>
        <a:bodyPr/>
        <a:lstStyle/>
        <a:p>
          <a:endParaRPr lang="en-US"/>
        </a:p>
      </dgm:t>
    </dgm:pt>
    <dgm:pt modelId="{846A185E-2365-4293-BC84-28D63BC316CB}" type="sibTrans" cxnId="{0E178F71-01D8-4309-958B-5E53F8F1CF27}">
      <dgm:prSet/>
      <dgm:spPr/>
      <dgm:t>
        <a:bodyPr/>
        <a:lstStyle/>
        <a:p>
          <a:endParaRPr lang="en-US"/>
        </a:p>
      </dgm:t>
    </dgm:pt>
    <dgm:pt modelId="{58AB56A6-CE95-4EDB-9CCD-66D93B16494D}">
      <dgm:prSet/>
      <dgm:spPr/>
      <dgm:t>
        <a:bodyPr/>
        <a:lstStyle/>
        <a:p>
          <a:r>
            <a:rPr lang="en-US"/>
            <a:t>It is a false or misleading representation if the vendor will not sell the property for the listed price</a:t>
          </a:r>
        </a:p>
      </dgm:t>
    </dgm:pt>
    <dgm:pt modelId="{A00426D0-0499-4408-8883-7404AF541860}" type="parTrans" cxnId="{CD06A0FF-4F4C-4084-9185-37094439F219}">
      <dgm:prSet/>
      <dgm:spPr/>
      <dgm:t>
        <a:bodyPr/>
        <a:lstStyle/>
        <a:p>
          <a:endParaRPr lang="en-US"/>
        </a:p>
      </dgm:t>
    </dgm:pt>
    <dgm:pt modelId="{B1AD1D95-F4BD-4B12-BCAC-D23E4D805EBB}" type="sibTrans" cxnId="{CD06A0FF-4F4C-4084-9185-37094439F219}">
      <dgm:prSet/>
      <dgm:spPr/>
      <dgm:t>
        <a:bodyPr/>
        <a:lstStyle/>
        <a:p>
          <a:endParaRPr lang="en-US"/>
        </a:p>
      </dgm:t>
    </dgm:pt>
    <dgm:pt modelId="{49621905-3AC8-4FAB-80C5-56F3B45B63B5}" type="pres">
      <dgm:prSet presAssocID="{F9DF8D8D-BD5E-4B8C-9845-275E5A7AD357}" presName="root" presStyleCnt="0">
        <dgm:presLayoutVars>
          <dgm:dir/>
          <dgm:resizeHandles val="exact"/>
        </dgm:presLayoutVars>
      </dgm:prSet>
      <dgm:spPr/>
    </dgm:pt>
    <dgm:pt modelId="{53CE6C08-E12A-474E-A1E9-10EDE5E80904}" type="pres">
      <dgm:prSet presAssocID="{74AD5CBA-CC42-4888-A3C9-88752EC85740}" presName="compNode" presStyleCnt="0"/>
      <dgm:spPr/>
    </dgm:pt>
    <dgm:pt modelId="{D9D0D520-A167-4D94-86B4-718533238083}" type="pres">
      <dgm:prSet presAssocID="{74AD5CBA-CC42-4888-A3C9-88752EC857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925F63F0-6A18-4258-B12C-BFCF409900B9}" type="pres">
      <dgm:prSet presAssocID="{74AD5CBA-CC42-4888-A3C9-88752EC85740}" presName="spaceRect" presStyleCnt="0"/>
      <dgm:spPr/>
    </dgm:pt>
    <dgm:pt modelId="{76CE75FD-E54B-49D9-A686-977F0EC74FC7}" type="pres">
      <dgm:prSet presAssocID="{74AD5CBA-CC42-4888-A3C9-88752EC85740}" presName="textRect" presStyleLbl="revTx" presStyleIdx="0" presStyleCnt="3" custScaleY="113140">
        <dgm:presLayoutVars>
          <dgm:chMax val="1"/>
          <dgm:chPref val="1"/>
        </dgm:presLayoutVars>
      </dgm:prSet>
      <dgm:spPr/>
    </dgm:pt>
    <dgm:pt modelId="{C79D4980-E40C-44E1-9C6D-7F62D76BD27C}" type="pres">
      <dgm:prSet presAssocID="{7B03CA0A-AF76-4493-8A7B-70F134D41CBA}" presName="sibTrans" presStyleCnt="0"/>
      <dgm:spPr/>
    </dgm:pt>
    <dgm:pt modelId="{40720B96-3EE5-4E2A-B4C6-3CA6DCE1230F}" type="pres">
      <dgm:prSet presAssocID="{0CA3F2D5-717F-4B07-96BF-D1293E09C017}" presName="compNode" presStyleCnt="0"/>
      <dgm:spPr/>
    </dgm:pt>
    <dgm:pt modelId="{A58C0E39-583E-4524-B10B-D3FF521F44C0}" type="pres">
      <dgm:prSet presAssocID="{0CA3F2D5-717F-4B07-96BF-D1293E09C0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6643CF86-3CFA-4ADC-BB02-593ED380A0E8}" type="pres">
      <dgm:prSet presAssocID="{0CA3F2D5-717F-4B07-96BF-D1293E09C017}" presName="spaceRect" presStyleCnt="0"/>
      <dgm:spPr/>
    </dgm:pt>
    <dgm:pt modelId="{15A6697E-7930-445F-9F76-C1779AA1F3D3}" type="pres">
      <dgm:prSet presAssocID="{0CA3F2D5-717F-4B07-96BF-D1293E09C017}" presName="textRect" presStyleLbl="revTx" presStyleIdx="1" presStyleCnt="3" custLinFactNeighborX="0" custLinFactNeighborY="-2374">
        <dgm:presLayoutVars>
          <dgm:chMax val="1"/>
          <dgm:chPref val="1"/>
        </dgm:presLayoutVars>
      </dgm:prSet>
      <dgm:spPr/>
    </dgm:pt>
    <dgm:pt modelId="{FF7C79AC-A45F-4D75-847D-DBBC811213CB}" type="pres">
      <dgm:prSet presAssocID="{846A185E-2365-4293-BC84-28D63BC316CB}" presName="sibTrans" presStyleCnt="0"/>
      <dgm:spPr/>
    </dgm:pt>
    <dgm:pt modelId="{B0E83147-3466-4214-AAB0-0C1D79BAAC2E}" type="pres">
      <dgm:prSet presAssocID="{58AB56A6-CE95-4EDB-9CCD-66D93B16494D}" presName="compNode" presStyleCnt="0"/>
      <dgm:spPr/>
    </dgm:pt>
    <dgm:pt modelId="{07552370-998A-45A2-80B2-5590A4A95FC6}" type="pres">
      <dgm:prSet presAssocID="{58AB56A6-CE95-4EDB-9CCD-66D93B1649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41CADD5B-093B-4F3E-A225-8AC8FD00346A}" type="pres">
      <dgm:prSet presAssocID="{58AB56A6-CE95-4EDB-9CCD-66D93B16494D}" presName="spaceRect" presStyleCnt="0"/>
      <dgm:spPr/>
    </dgm:pt>
    <dgm:pt modelId="{9A16E9ED-851E-4E1A-912A-74D24E1E456A}" type="pres">
      <dgm:prSet presAssocID="{58AB56A6-CE95-4EDB-9CCD-66D93B16494D}" presName="textRect" presStyleLbl="revTx" presStyleIdx="2" presStyleCnt="3">
        <dgm:presLayoutVars>
          <dgm:chMax val="1"/>
          <dgm:chPref val="1"/>
        </dgm:presLayoutVars>
      </dgm:prSet>
      <dgm:spPr/>
    </dgm:pt>
  </dgm:ptLst>
  <dgm:cxnLst>
    <dgm:cxn modelId="{2B13AD10-1169-446E-B38E-378F5B6CCF5C}" type="presOf" srcId="{58AB56A6-CE95-4EDB-9CCD-66D93B16494D}" destId="{9A16E9ED-851E-4E1A-912A-74D24E1E456A}" srcOrd="0" destOrd="0" presId="urn:microsoft.com/office/officeart/2018/2/layout/IconLabelList"/>
    <dgm:cxn modelId="{0E178F71-01D8-4309-958B-5E53F8F1CF27}" srcId="{F9DF8D8D-BD5E-4B8C-9845-275E5A7AD357}" destId="{0CA3F2D5-717F-4B07-96BF-D1293E09C017}" srcOrd="1" destOrd="0" parTransId="{363F508E-AD06-4143-99AA-69F626C618C2}" sibTransId="{846A185E-2365-4293-BC84-28D63BC316CB}"/>
    <dgm:cxn modelId="{D178BDCE-EFE8-4E58-A561-5DB4CA16C7F2}" type="presOf" srcId="{0CA3F2D5-717F-4B07-96BF-D1293E09C017}" destId="{15A6697E-7930-445F-9F76-C1779AA1F3D3}" srcOrd="0" destOrd="0" presId="urn:microsoft.com/office/officeart/2018/2/layout/IconLabelList"/>
    <dgm:cxn modelId="{2AC4B8CF-99F7-4E74-84AD-5FE03A109F98}" type="presOf" srcId="{74AD5CBA-CC42-4888-A3C9-88752EC85740}" destId="{76CE75FD-E54B-49D9-A686-977F0EC74FC7}" srcOrd="0" destOrd="0" presId="urn:microsoft.com/office/officeart/2018/2/layout/IconLabelList"/>
    <dgm:cxn modelId="{14CB12D2-7ABB-4F79-8E54-FA7733F7920B}" srcId="{F9DF8D8D-BD5E-4B8C-9845-275E5A7AD357}" destId="{74AD5CBA-CC42-4888-A3C9-88752EC85740}" srcOrd="0" destOrd="0" parTransId="{A2B5EA68-5F8D-4BE1-9983-112E7157D258}" sibTransId="{7B03CA0A-AF76-4493-8A7B-70F134D41CBA}"/>
    <dgm:cxn modelId="{5BA7D6EA-4797-4E60-9BD5-F5990FA328D0}" type="presOf" srcId="{F9DF8D8D-BD5E-4B8C-9845-275E5A7AD357}" destId="{49621905-3AC8-4FAB-80C5-56F3B45B63B5}" srcOrd="0" destOrd="0" presId="urn:microsoft.com/office/officeart/2018/2/layout/IconLabelList"/>
    <dgm:cxn modelId="{CD06A0FF-4F4C-4084-9185-37094439F219}" srcId="{F9DF8D8D-BD5E-4B8C-9845-275E5A7AD357}" destId="{58AB56A6-CE95-4EDB-9CCD-66D93B16494D}" srcOrd="2" destOrd="0" parTransId="{A00426D0-0499-4408-8883-7404AF541860}" sibTransId="{B1AD1D95-F4BD-4B12-BCAC-D23E4D805EBB}"/>
    <dgm:cxn modelId="{D080990B-7EE4-4CAE-BAB1-CE9E95DB5347}" type="presParOf" srcId="{49621905-3AC8-4FAB-80C5-56F3B45B63B5}" destId="{53CE6C08-E12A-474E-A1E9-10EDE5E80904}" srcOrd="0" destOrd="0" presId="urn:microsoft.com/office/officeart/2018/2/layout/IconLabelList"/>
    <dgm:cxn modelId="{CE5A69CE-32A9-4EA8-8197-6EC7379DE343}" type="presParOf" srcId="{53CE6C08-E12A-474E-A1E9-10EDE5E80904}" destId="{D9D0D520-A167-4D94-86B4-718533238083}" srcOrd="0" destOrd="0" presId="urn:microsoft.com/office/officeart/2018/2/layout/IconLabelList"/>
    <dgm:cxn modelId="{26AA54ED-4F67-4B69-B3AB-6565790FEB90}" type="presParOf" srcId="{53CE6C08-E12A-474E-A1E9-10EDE5E80904}" destId="{925F63F0-6A18-4258-B12C-BFCF409900B9}" srcOrd="1" destOrd="0" presId="urn:microsoft.com/office/officeart/2018/2/layout/IconLabelList"/>
    <dgm:cxn modelId="{0E6A73C1-2DE8-4B3F-96D4-EDBD147566D8}" type="presParOf" srcId="{53CE6C08-E12A-474E-A1E9-10EDE5E80904}" destId="{76CE75FD-E54B-49D9-A686-977F0EC74FC7}" srcOrd="2" destOrd="0" presId="urn:microsoft.com/office/officeart/2018/2/layout/IconLabelList"/>
    <dgm:cxn modelId="{8B65F243-5F9D-43C1-80B2-5E0A9B3D8C64}" type="presParOf" srcId="{49621905-3AC8-4FAB-80C5-56F3B45B63B5}" destId="{C79D4980-E40C-44E1-9C6D-7F62D76BD27C}" srcOrd="1" destOrd="0" presId="urn:microsoft.com/office/officeart/2018/2/layout/IconLabelList"/>
    <dgm:cxn modelId="{9C507B9D-0110-4DCA-946D-D8A819D4D785}" type="presParOf" srcId="{49621905-3AC8-4FAB-80C5-56F3B45B63B5}" destId="{40720B96-3EE5-4E2A-B4C6-3CA6DCE1230F}" srcOrd="2" destOrd="0" presId="urn:microsoft.com/office/officeart/2018/2/layout/IconLabelList"/>
    <dgm:cxn modelId="{DDFE76FC-073E-4713-9AE6-4433A10E901C}" type="presParOf" srcId="{40720B96-3EE5-4E2A-B4C6-3CA6DCE1230F}" destId="{A58C0E39-583E-4524-B10B-D3FF521F44C0}" srcOrd="0" destOrd="0" presId="urn:microsoft.com/office/officeart/2018/2/layout/IconLabelList"/>
    <dgm:cxn modelId="{E28CCCEB-D998-4A1D-879A-AA5B05FE2A0D}" type="presParOf" srcId="{40720B96-3EE5-4E2A-B4C6-3CA6DCE1230F}" destId="{6643CF86-3CFA-4ADC-BB02-593ED380A0E8}" srcOrd="1" destOrd="0" presId="urn:microsoft.com/office/officeart/2018/2/layout/IconLabelList"/>
    <dgm:cxn modelId="{3DD4CF09-A462-43E3-A88A-DADD4A8DB036}" type="presParOf" srcId="{40720B96-3EE5-4E2A-B4C6-3CA6DCE1230F}" destId="{15A6697E-7930-445F-9F76-C1779AA1F3D3}" srcOrd="2" destOrd="0" presId="urn:microsoft.com/office/officeart/2018/2/layout/IconLabelList"/>
    <dgm:cxn modelId="{2BD3AAC7-346B-41F6-BC9F-977AED7A0234}" type="presParOf" srcId="{49621905-3AC8-4FAB-80C5-56F3B45B63B5}" destId="{FF7C79AC-A45F-4D75-847D-DBBC811213CB}" srcOrd="3" destOrd="0" presId="urn:microsoft.com/office/officeart/2018/2/layout/IconLabelList"/>
    <dgm:cxn modelId="{59A8C89D-62F2-4CD6-A6F7-08E8282E9334}" type="presParOf" srcId="{49621905-3AC8-4FAB-80C5-56F3B45B63B5}" destId="{B0E83147-3466-4214-AAB0-0C1D79BAAC2E}" srcOrd="4" destOrd="0" presId="urn:microsoft.com/office/officeart/2018/2/layout/IconLabelList"/>
    <dgm:cxn modelId="{C9914CDE-68B7-4A1A-B96E-D05AD1953FDC}" type="presParOf" srcId="{B0E83147-3466-4214-AAB0-0C1D79BAAC2E}" destId="{07552370-998A-45A2-80B2-5590A4A95FC6}" srcOrd="0" destOrd="0" presId="urn:microsoft.com/office/officeart/2018/2/layout/IconLabelList"/>
    <dgm:cxn modelId="{4DED9668-B5B5-4111-A81C-0D0750F916A5}" type="presParOf" srcId="{B0E83147-3466-4214-AAB0-0C1D79BAAC2E}" destId="{41CADD5B-093B-4F3E-A225-8AC8FD00346A}" srcOrd="1" destOrd="0" presId="urn:microsoft.com/office/officeart/2018/2/layout/IconLabelList"/>
    <dgm:cxn modelId="{E34CE037-CE5D-46EC-A7FD-2F5C2A20FC80}" type="presParOf" srcId="{B0E83147-3466-4214-AAB0-0C1D79BAAC2E}" destId="{9A16E9ED-851E-4E1A-912A-74D24E1E456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1AB03-C21A-4AD6-80FF-4CF4010FD45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9E6E9A2-0340-4572-9E17-36F62E517D82}">
      <dgm:prSet/>
      <dgm:spPr/>
      <dgm:t>
        <a:bodyPr/>
        <a:lstStyle/>
        <a:p>
          <a:r>
            <a:rPr lang="en-US" dirty="0"/>
            <a:t>A price inaccuracy in an advertisement is promptly followed by a corrected note.</a:t>
          </a:r>
        </a:p>
      </dgm:t>
    </dgm:pt>
    <dgm:pt modelId="{33ACD322-901F-479B-B8E1-72D7F9A3F398}" type="parTrans" cxnId="{40E10381-27DE-48D2-8030-A18B644BE7EB}">
      <dgm:prSet/>
      <dgm:spPr/>
      <dgm:t>
        <a:bodyPr/>
        <a:lstStyle/>
        <a:p>
          <a:endParaRPr lang="en-US"/>
        </a:p>
      </dgm:t>
    </dgm:pt>
    <dgm:pt modelId="{5F792420-383B-4460-9F2D-23951DA0DEC8}" type="sibTrans" cxnId="{40E10381-27DE-48D2-8030-A18B644BE7EB}">
      <dgm:prSet/>
      <dgm:spPr/>
      <dgm:t>
        <a:bodyPr/>
        <a:lstStyle/>
        <a:p>
          <a:endParaRPr lang="en-US"/>
        </a:p>
      </dgm:t>
    </dgm:pt>
    <dgm:pt modelId="{FB9132A6-CF28-4CCB-B8FD-EC52A92585B5}">
      <dgm:prSet/>
      <dgm:spPr/>
      <dgm:t>
        <a:bodyPr/>
        <a:lstStyle/>
        <a:p>
          <a:r>
            <a:rPr lang="en-US" dirty="0"/>
            <a:t>when assets are offered for sale at higher open market prices while the prospectus regarding them remains current.</a:t>
          </a:r>
        </a:p>
      </dgm:t>
    </dgm:pt>
    <dgm:pt modelId="{D20270D9-0B43-44D0-A7D1-D7F0D4F4FFC3}" type="parTrans" cxnId="{3517C848-D567-44F3-BDBF-E3F27126C053}">
      <dgm:prSet/>
      <dgm:spPr/>
      <dgm:t>
        <a:bodyPr/>
        <a:lstStyle/>
        <a:p>
          <a:endParaRPr lang="en-US"/>
        </a:p>
      </dgm:t>
    </dgm:pt>
    <dgm:pt modelId="{41CA24DB-AFBD-4C62-B7F8-0F8C57598C2B}" type="sibTrans" cxnId="{3517C848-D567-44F3-BDBF-E3F27126C053}">
      <dgm:prSet/>
      <dgm:spPr/>
      <dgm:t>
        <a:bodyPr/>
        <a:lstStyle/>
        <a:p>
          <a:endParaRPr lang="en-US"/>
        </a:p>
      </dgm:t>
    </dgm:pt>
    <dgm:pt modelId="{E921B16B-7E89-4EA1-818A-ED4E56C738FE}">
      <dgm:prSet/>
      <dgm:spPr/>
      <dgm:t>
        <a:bodyPr/>
        <a:lstStyle/>
        <a:p>
          <a:r>
            <a:rPr lang="en-US" dirty="0"/>
            <a:t>when the goods are sold by or on behalf of someone who does not engage in the business of marketing products.</a:t>
          </a:r>
        </a:p>
      </dgm:t>
    </dgm:pt>
    <dgm:pt modelId="{3E54B6B8-EE2E-40EF-94BF-5CDF06BF279B}" type="parTrans" cxnId="{9A3CD7E8-4764-4423-8113-48D2C9EE526D}">
      <dgm:prSet/>
      <dgm:spPr/>
      <dgm:t>
        <a:bodyPr/>
        <a:lstStyle/>
        <a:p>
          <a:endParaRPr lang="en-US"/>
        </a:p>
      </dgm:t>
    </dgm:pt>
    <dgm:pt modelId="{7508BF29-48EA-4174-952B-D9A42D278847}" type="sibTrans" cxnId="{9A3CD7E8-4764-4423-8113-48D2C9EE526D}">
      <dgm:prSet/>
      <dgm:spPr/>
      <dgm:t>
        <a:bodyPr/>
        <a:lstStyle/>
        <a:p>
          <a:endParaRPr lang="en-US"/>
        </a:p>
      </dgm:t>
    </dgm:pt>
    <dgm:pt modelId="{760EBB66-8112-4D87-8656-4A3208108AFF}" type="pres">
      <dgm:prSet presAssocID="{F381AB03-C21A-4AD6-80FF-4CF4010FD45D}" presName="hierChild1" presStyleCnt="0">
        <dgm:presLayoutVars>
          <dgm:chPref val="1"/>
          <dgm:dir/>
          <dgm:animOne val="branch"/>
          <dgm:animLvl val="lvl"/>
          <dgm:resizeHandles/>
        </dgm:presLayoutVars>
      </dgm:prSet>
      <dgm:spPr/>
    </dgm:pt>
    <dgm:pt modelId="{CBF7AFF5-7107-4DF3-8C75-AFEC7077611D}" type="pres">
      <dgm:prSet presAssocID="{99E6E9A2-0340-4572-9E17-36F62E517D82}" presName="hierRoot1" presStyleCnt="0"/>
      <dgm:spPr/>
    </dgm:pt>
    <dgm:pt modelId="{8EA01857-7B18-430F-9DC8-57F3BE036C7F}" type="pres">
      <dgm:prSet presAssocID="{99E6E9A2-0340-4572-9E17-36F62E517D82}" presName="composite" presStyleCnt="0"/>
      <dgm:spPr/>
    </dgm:pt>
    <dgm:pt modelId="{EAACB291-270B-4F1B-A242-29257570C04D}" type="pres">
      <dgm:prSet presAssocID="{99E6E9A2-0340-4572-9E17-36F62E517D82}" presName="background" presStyleLbl="node0" presStyleIdx="0" presStyleCnt="3"/>
      <dgm:spPr/>
    </dgm:pt>
    <dgm:pt modelId="{10C63158-D5F1-4CE9-8BF4-C0784438DE7D}" type="pres">
      <dgm:prSet presAssocID="{99E6E9A2-0340-4572-9E17-36F62E517D82}" presName="text" presStyleLbl="fgAcc0" presStyleIdx="0" presStyleCnt="3" custScaleX="124599" custScaleY="107104">
        <dgm:presLayoutVars>
          <dgm:chPref val="3"/>
        </dgm:presLayoutVars>
      </dgm:prSet>
      <dgm:spPr/>
    </dgm:pt>
    <dgm:pt modelId="{9E196799-1F1E-4A4D-910C-8DE28A8A79CE}" type="pres">
      <dgm:prSet presAssocID="{99E6E9A2-0340-4572-9E17-36F62E517D82}" presName="hierChild2" presStyleCnt="0"/>
      <dgm:spPr/>
    </dgm:pt>
    <dgm:pt modelId="{87741BB5-76AD-4AB9-ABDD-E7CAF2BE5906}" type="pres">
      <dgm:prSet presAssocID="{FB9132A6-CF28-4CCB-B8FD-EC52A92585B5}" presName="hierRoot1" presStyleCnt="0"/>
      <dgm:spPr/>
    </dgm:pt>
    <dgm:pt modelId="{6E9338BC-A634-4B98-A529-A7A904B5EE70}" type="pres">
      <dgm:prSet presAssocID="{FB9132A6-CF28-4CCB-B8FD-EC52A92585B5}" presName="composite" presStyleCnt="0"/>
      <dgm:spPr/>
    </dgm:pt>
    <dgm:pt modelId="{B832FE99-64D1-45A5-9A7D-EC2FAEC098FC}" type="pres">
      <dgm:prSet presAssocID="{FB9132A6-CF28-4CCB-B8FD-EC52A92585B5}" presName="background" presStyleLbl="node0" presStyleIdx="1" presStyleCnt="3"/>
      <dgm:spPr/>
    </dgm:pt>
    <dgm:pt modelId="{82B03FEB-EC70-4E2A-8761-C9DF3FF7BF83}" type="pres">
      <dgm:prSet presAssocID="{FB9132A6-CF28-4CCB-B8FD-EC52A92585B5}" presName="text" presStyleLbl="fgAcc0" presStyleIdx="1" presStyleCnt="3" custScaleX="109231">
        <dgm:presLayoutVars>
          <dgm:chPref val="3"/>
        </dgm:presLayoutVars>
      </dgm:prSet>
      <dgm:spPr/>
    </dgm:pt>
    <dgm:pt modelId="{32A7265C-E532-4BC9-8B55-1A21C03871BE}" type="pres">
      <dgm:prSet presAssocID="{FB9132A6-CF28-4CCB-B8FD-EC52A92585B5}" presName="hierChild2" presStyleCnt="0"/>
      <dgm:spPr/>
    </dgm:pt>
    <dgm:pt modelId="{73017A9F-82C9-484E-862B-F2ED216D7DD6}" type="pres">
      <dgm:prSet presAssocID="{E921B16B-7E89-4EA1-818A-ED4E56C738FE}" presName="hierRoot1" presStyleCnt="0"/>
      <dgm:spPr/>
    </dgm:pt>
    <dgm:pt modelId="{B792A7EA-26F5-4D77-A331-58424AE09479}" type="pres">
      <dgm:prSet presAssocID="{E921B16B-7E89-4EA1-818A-ED4E56C738FE}" presName="composite" presStyleCnt="0"/>
      <dgm:spPr/>
    </dgm:pt>
    <dgm:pt modelId="{7888AA2B-35BA-43EC-8911-9C6CECB98204}" type="pres">
      <dgm:prSet presAssocID="{E921B16B-7E89-4EA1-818A-ED4E56C738FE}" presName="background" presStyleLbl="node0" presStyleIdx="2" presStyleCnt="3"/>
      <dgm:spPr/>
    </dgm:pt>
    <dgm:pt modelId="{444695FC-AD42-4798-82A1-351A05C0508C}" type="pres">
      <dgm:prSet presAssocID="{E921B16B-7E89-4EA1-818A-ED4E56C738FE}" presName="text" presStyleLbl="fgAcc0" presStyleIdx="2" presStyleCnt="3" custScaleX="110924">
        <dgm:presLayoutVars>
          <dgm:chPref val="3"/>
        </dgm:presLayoutVars>
      </dgm:prSet>
      <dgm:spPr/>
    </dgm:pt>
    <dgm:pt modelId="{1B5481B8-1C32-4F1A-8C6E-C5157EFF6076}" type="pres">
      <dgm:prSet presAssocID="{E921B16B-7E89-4EA1-818A-ED4E56C738FE}" presName="hierChild2" presStyleCnt="0"/>
      <dgm:spPr/>
    </dgm:pt>
  </dgm:ptLst>
  <dgm:cxnLst>
    <dgm:cxn modelId="{A1499F15-7830-48D3-AC0B-8FF4F9DDB69A}" type="presOf" srcId="{FB9132A6-CF28-4CCB-B8FD-EC52A92585B5}" destId="{82B03FEB-EC70-4E2A-8761-C9DF3FF7BF83}" srcOrd="0" destOrd="0" presId="urn:microsoft.com/office/officeart/2005/8/layout/hierarchy1"/>
    <dgm:cxn modelId="{EAB5C826-CC58-4FCC-BB61-7859B624FFA3}" type="presOf" srcId="{F381AB03-C21A-4AD6-80FF-4CF4010FD45D}" destId="{760EBB66-8112-4D87-8656-4A3208108AFF}" srcOrd="0" destOrd="0" presId="urn:microsoft.com/office/officeart/2005/8/layout/hierarchy1"/>
    <dgm:cxn modelId="{3517C848-D567-44F3-BDBF-E3F27126C053}" srcId="{F381AB03-C21A-4AD6-80FF-4CF4010FD45D}" destId="{FB9132A6-CF28-4CCB-B8FD-EC52A92585B5}" srcOrd="1" destOrd="0" parTransId="{D20270D9-0B43-44D0-A7D1-D7F0D4F4FFC3}" sibTransId="{41CA24DB-AFBD-4C62-B7F8-0F8C57598C2B}"/>
    <dgm:cxn modelId="{40E10381-27DE-48D2-8030-A18B644BE7EB}" srcId="{F381AB03-C21A-4AD6-80FF-4CF4010FD45D}" destId="{99E6E9A2-0340-4572-9E17-36F62E517D82}" srcOrd="0" destOrd="0" parTransId="{33ACD322-901F-479B-B8E1-72D7F9A3F398}" sibTransId="{5F792420-383B-4460-9F2D-23951DA0DEC8}"/>
    <dgm:cxn modelId="{1CAEAC98-3B41-4986-B6F5-175E9E0948FC}" type="presOf" srcId="{E921B16B-7E89-4EA1-818A-ED4E56C738FE}" destId="{444695FC-AD42-4798-82A1-351A05C0508C}" srcOrd="0" destOrd="0" presId="urn:microsoft.com/office/officeart/2005/8/layout/hierarchy1"/>
    <dgm:cxn modelId="{B95D08DE-3DCD-4029-BC5C-42BEF9B8C4DC}" type="presOf" srcId="{99E6E9A2-0340-4572-9E17-36F62E517D82}" destId="{10C63158-D5F1-4CE9-8BF4-C0784438DE7D}" srcOrd="0" destOrd="0" presId="urn:microsoft.com/office/officeart/2005/8/layout/hierarchy1"/>
    <dgm:cxn modelId="{9A3CD7E8-4764-4423-8113-48D2C9EE526D}" srcId="{F381AB03-C21A-4AD6-80FF-4CF4010FD45D}" destId="{E921B16B-7E89-4EA1-818A-ED4E56C738FE}" srcOrd="2" destOrd="0" parTransId="{3E54B6B8-EE2E-40EF-94BF-5CDF06BF279B}" sibTransId="{7508BF29-48EA-4174-952B-D9A42D278847}"/>
    <dgm:cxn modelId="{58EF73D6-3C5B-4208-8FAB-387D5B1A5440}" type="presParOf" srcId="{760EBB66-8112-4D87-8656-4A3208108AFF}" destId="{CBF7AFF5-7107-4DF3-8C75-AFEC7077611D}" srcOrd="0" destOrd="0" presId="urn:microsoft.com/office/officeart/2005/8/layout/hierarchy1"/>
    <dgm:cxn modelId="{C6619CE3-0D15-4007-8032-6A1350518210}" type="presParOf" srcId="{CBF7AFF5-7107-4DF3-8C75-AFEC7077611D}" destId="{8EA01857-7B18-430F-9DC8-57F3BE036C7F}" srcOrd="0" destOrd="0" presId="urn:microsoft.com/office/officeart/2005/8/layout/hierarchy1"/>
    <dgm:cxn modelId="{DE383574-111E-4A3D-BB3F-B719E2F0B80A}" type="presParOf" srcId="{8EA01857-7B18-430F-9DC8-57F3BE036C7F}" destId="{EAACB291-270B-4F1B-A242-29257570C04D}" srcOrd="0" destOrd="0" presId="urn:microsoft.com/office/officeart/2005/8/layout/hierarchy1"/>
    <dgm:cxn modelId="{581ACD26-AAC1-4BDE-A273-B881F5AC5A79}" type="presParOf" srcId="{8EA01857-7B18-430F-9DC8-57F3BE036C7F}" destId="{10C63158-D5F1-4CE9-8BF4-C0784438DE7D}" srcOrd="1" destOrd="0" presId="urn:microsoft.com/office/officeart/2005/8/layout/hierarchy1"/>
    <dgm:cxn modelId="{2D9BB085-312C-44F2-B8CD-F563E2CBCDB8}" type="presParOf" srcId="{CBF7AFF5-7107-4DF3-8C75-AFEC7077611D}" destId="{9E196799-1F1E-4A4D-910C-8DE28A8A79CE}" srcOrd="1" destOrd="0" presId="urn:microsoft.com/office/officeart/2005/8/layout/hierarchy1"/>
    <dgm:cxn modelId="{48C04CAF-67B5-46A7-BE87-8215964124B8}" type="presParOf" srcId="{760EBB66-8112-4D87-8656-4A3208108AFF}" destId="{87741BB5-76AD-4AB9-ABDD-E7CAF2BE5906}" srcOrd="1" destOrd="0" presId="urn:microsoft.com/office/officeart/2005/8/layout/hierarchy1"/>
    <dgm:cxn modelId="{484DB32B-1FD2-4DE1-8C7A-30C61EC288C1}" type="presParOf" srcId="{87741BB5-76AD-4AB9-ABDD-E7CAF2BE5906}" destId="{6E9338BC-A634-4B98-A529-A7A904B5EE70}" srcOrd="0" destOrd="0" presId="urn:microsoft.com/office/officeart/2005/8/layout/hierarchy1"/>
    <dgm:cxn modelId="{C9E50FEC-77B7-4CAD-8BB6-5871B5C443C9}" type="presParOf" srcId="{6E9338BC-A634-4B98-A529-A7A904B5EE70}" destId="{B832FE99-64D1-45A5-9A7D-EC2FAEC098FC}" srcOrd="0" destOrd="0" presId="urn:microsoft.com/office/officeart/2005/8/layout/hierarchy1"/>
    <dgm:cxn modelId="{E08E93A3-354E-4109-B5CE-374F6F161402}" type="presParOf" srcId="{6E9338BC-A634-4B98-A529-A7A904B5EE70}" destId="{82B03FEB-EC70-4E2A-8761-C9DF3FF7BF83}" srcOrd="1" destOrd="0" presId="urn:microsoft.com/office/officeart/2005/8/layout/hierarchy1"/>
    <dgm:cxn modelId="{2BA70CF3-7D2E-4CF4-AA9B-E8911D048DA8}" type="presParOf" srcId="{87741BB5-76AD-4AB9-ABDD-E7CAF2BE5906}" destId="{32A7265C-E532-4BC9-8B55-1A21C03871BE}" srcOrd="1" destOrd="0" presId="urn:microsoft.com/office/officeart/2005/8/layout/hierarchy1"/>
    <dgm:cxn modelId="{5630B0F5-C10F-4AF0-AC5D-88235EEF7BCD}" type="presParOf" srcId="{760EBB66-8112-4D87-8656-4A3208108AFF}" destId="{73017A9F-82C9-484E-862B-F2ED216D7DD6}" srcOrd="2" destOrd="0" presId="urn:microsoft.com/office/officeart/2005/8/layout/hierarchy1"/>
    <dgm:cxn modelId="{63E53DA0-024D-4A9D-A7EA-2BE388C56643}" type="presParOf" srcId="{73017A9F-82C9-484E-862B-F2ED216D7DD6}" destId="{B792A7EA-26F5-4D77-A331-58424AE09479}" srcOrd="0" destOrd="0" presId="urn:microsoft.com/office/officeart/2005/8/layout/hierarchy1"/>
    <dgm:cxn modelId="{F8656B6A-DC86-43A4-95AA-80E3F91DC1C7}" type="presParOf" srcId="{B792A7EA-26F5-4D77-A331-58424AE09479}" destId="{7888AA2B-35BA-43EC-8911-9C6CECB98204}" srcOrd="0" destOrd="0" presId="urn:microsoft.com/office/officeart/2005/8/layout/hierarchy1"/>
    <dgm:cxn modelId="{16CEF068-5AA4-4436-8025-391A3F8A1F76}" type="presParOf" srcId="{B792A7EA-26F5-4D77-A331-58424AE09479}" destId="{444695FC-AD42-4798-82A1-351A05C0508C}" srcOrd="1" destOrd="0" presId="urn:microsoft.com/office/officeart/2005/8/layout/hierarchy1"/>
    <dgm:cxn modelId="{1EBB94DE-F269-4F46-8C60-2EE649B744CA}" type="presParOf" srcId="{73017A9F-82C9-484E-862B-F2ED216D7DD6}" destId="{1B5481B8-1C32-4F1A-8C6E-C5157EFF60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8F4BFA-FCF6-4653-8358-072C8B9F4F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9C51D1B-6FC4-4334-8564-5CF3BCFB9956}">
      <dgm:prSet/>
      <dgm:spPr/>
      <dgm:t>
        <a:bodyPr/>
        <a:lstStyle/>
        <a:p>
          <a:r>
            <a:rPr lang="en-US"/>
            <a:t>Individuals could receive a fine of :</a:t>
          </a:r>
        </a:p>
      </dgm:t>
    </dgm:pt>
    <dgm:pt modelId="{A5012ECB-1B1B-4544-863B-CD29F5259AE9}" type="parTrans" cxnId="{ED186093-2040-4723-A075-5E1D88BE18B7}">
      <dgm:prSet/>
      <dgm:spPr/>
      <dgm:t>
        <a:bodyPr/>
        <a:lstStyle/>
        <a:p>
          <a:endParaRPr lang="en-US"/>
        </a:p>
      </dgm:t>
    </dgm:pt>
    <dgm:pt modelId="{836B6118-82DF-4042-9D0C-3EBB3587BD16}" type="sibTrans" cxnId="{ED186093-2040-4723-A075-5E1D88BE18B7}">
      <dgm:prSet/>
      <dgm:spPr/>
      <dgm:t>
        <a:bodyPr/>
        <a:lstStyle/>
        <a:p>
          <a:endParaRPr lang="en-US"/>
        </a:p>
      </dgm:t>
    </dgm:pt>
    <dgm:pt modelId="{107E35EE-D1D6-4FF4-9925-9BDC13790FFA}">
      <dgm:prSet/>
      <dgm:spPr/>
      <dgm:t>
        <a:bodyPr/>
        <a:lstStyle/>
        <a:p>
          <a:r>
            <a:rPr lang="en-US" dirty="0"/>
            <a:t>A person can get fine  of  $750,000 ($1 million for each subsequent violation)</a:t>
          </a:r>
        </a:p>
      </dgm:t>
    </dgm:pt>
    <dgm:pt modelId="{ACC5F6CB-3974-407B-B6D2-168443DB1700}" type="parTrans" cxnId="{5C3550BF-F53E-48EF-98E6-307561EFE8A2}">
      <dgm:prSet/>
      <dgm:spPr/>
      <dgm:t>
        <a:bodyPr/>
        <a:lstStyle/>
        <a:p>
          <a:endParaRPr lang="en-US"/>
        </a:p>
      </dgm:t>
    </dgm:pt>
    <dgm:pt modelId="{A466DE5E-890E-4519-AB2A-93CFE20D47F4}" type="sibTrans" cxnId="{5C3550BF-F53E-48EF-98E6-307561EFE8A2}">
      <dgm:prSet/>
      <dgm:spPr/>
      <dgm:t>
        <a:bodyPr/>
        <a:lstStyle/>
        <a:p>
          <a:endParaRPr lang="en-US"/>
        </a:p>
      </dgm:t>
    </dgm:pt>
    <dgm:pt modelId="{25ADA04F-BA13-4618-A8D6-2C779BDE5118}">
      <dgm:prSet/>
      <dgm:spPr/>
      <dgm:t>
        <a:bodyPr/>
        <a:lstStyle/>
        <a:p>
          <a:r>
            <a:rPr lang="en-US"/>
            <a:t>If did  third of the value of the revenue gained from the fraudulent actions, if that amount can be determined equitably.</a:t>
          </a:r>
        </a:p>
      </dgm:t>
    </dgm:pt>
    <dgm:pt modelId="{96EC3CFD-9371-4667-B459-943238310C52}" type="parTrans" cxnId="{C4E9707E-A926-4CA2-85F6-45A9C8AB5BE8}">
      <dgm:prSet/>
      <dgm:spPr/>
      <dgm:t>
        <a:bodyPr/>
        <a:lstStyle/>
        <a:p>
          <a:endParaRPr lang="en-US"/>
        </a:p>
      </dgm:t>
    </dgm:pt>
    <dgm:pt modelId="{E7CA0DA4-E438-4BCE-8297-40A9E896B787}" type="sibTrans" cxnId="{C4E9707E-A926-4CA2-85F6-45A9C8AB5BE8}">
      <dgm:prSet/>
      <dgm:spPr/>
      <dgm:t>
        <a:bodyPr/>
        <a:lstStyle/>
        <a:p>
          <a:endParaRPr lang="en-US"/>
        </a:p>
      </dgm:t>
    </dgm:pt>
    <dgm:pt modelId="{330EE69B-D3D7-49CF-8467-DE35CE316B27}" type="pres">
      <dgm:prSet presAssocID="{198F4BFA-FCF6-4653-8358-072C8B9F4FE5}" presName="outerComposite" presStyleCnt="0">
        <dgm:presLayoutVars>
          <dgm:chMax val="5"/>
          <dgm:dir/>
          <dgm:resizeHandles val="exact"/>
        </dgm:presLayoutVars>
      </dgm:prSet>
      <dgm:spPr/>
    </dgm:pt>
    <dgm:pt modelId="{669861D1-D785-450C-92DE-DCB4D5BB6F3C}" type="pres">
      <dgm:prSet presAssocID="{198F4BFA-FCF6-4653-8358-072C8B9F4FE5}" presName="dummyMaxCanvas" presStyleCnt="0">
        <dgm:presLayoutVars/>
      </dgm:prSet>
      <dgm:spPr/>
    </dgm:pt>
    <dgm:pt modelId="{FA1F3696-97A3-496F-9C77-ED716B3C60BB}" type="pres">
      <dgm:prSet presAssocID="{198F4BFA-FCF6-4653-8358-072C8B9F4FE5}" presName="ThreeNodes_1" presStyleLbl="node1" presStyleIdx="0" presStyleCnt="3">
        <dgm:presLayoutVars>
          <dgm:bulletEnabled val="1"/>
        </dgm:presLayoutVars>
      </dgm:prSet>
      <dgm:spPr/>
    </dgm:pt>
    <dgm:pt modelId="{AE3A87CF-EA53-4DB8-92AE-549829A5029D}" type="pres">
      <dgm:prSet presAssocID="{198F4BFA-FCF6-4653-8358-072C8B9F4FE5}" presName="ThreeNodes_2" presStyleLbl="node1" presStyleIdx="1" presStyleCnt="3">
        <dgm:presLayoutVars>
          <dgm:bulletEnabled val="1"/>
        </dgm:presLayoutVars>
      </dgm:prSet>
      <dgm:spPr/>
    </dgm:pt>
    <dgm:pt modelId="{B74DDFA0-A4CC-4EE4-9B91-13482F4628F6}" type="pres">
      <dgm:prSet presAssocID="{198F4BFA-FCF6-4653-8358-072C8B9F4FE5}" presName="ThreeNodes_3" presStyleLbl="node1" presStyleIdx="2" presStyleCnt="3">
        <dgm:presLayoutVars>
          <dgm:bulletEnabled val="1"/>
        </dgm:presLayoutVars>
      </dgm:prSet>
      <dgm:spPr/>
    </dgm:pt>
    <dgm:pt modelId="{26925500-7C1D-4EB8-B9BF-949F51F13B75}" type="pres">
      <dgm:prSet presAssocID="{198F4BFA-FCF6-4653-8358-072C8B9F4FE5}" presName="ThreeConn_1-2" presStyleLbl="fgAccFollowNode1" presStyleIdx="0" presStyleCnt="2">
        <dgm:presLayoutVars>
          <dgm:bulletEnabled val="1"/>
        </dgm:presLayoutVars>
      </dgm:prSet>
      <dgm:spPr/>
    </dgm:pt>
    <dgm:pt modelId="{7CEBA0B4-06B4-49F4-AB8A-CF9CBBB0FE0B}" type="pres">
      <dgm:prSet presAssocID="{198F4BFA-FCF6-4653-8358-072C8B9F4FE5}" presName="ThreeConn_2-3" presStyleLbl="fgAccFollowNode1" presStyleIdx="1" presStyleCnt="2">
        <dgm:presLayoutVars>
          <dgm:bulletEnabled val="1"/>
        </dgm:presLayoutVars>
      </dgm:prSet>
      <dgm:spPr/>
    </dgm:pt>
    <dgm:pt modelId="{EBBB7B16-EB13-41A5-B697-710D7C10E429}" type="pres">
      <dgm:prSet presAssocID="{198F4BFA-FCF6-4653-8358-072C8B9F4FE5}" presName="ThreeNodes_1_text" presStyleLbl="node1" presStyleIdx="2" presStyleCnt="3">
        <dgm:presLayoutVars>
          <dgm:bulletEnabled val="1"/>
        </dgm:presLayoutVars>
      </dgm:prSet>
      <dgm:spPr/>
    </dgm:pt>
    <dgm:pt modelId="{B60FD5ED-BD1E-42E2-A29A-AB0ABB01F5D3}" type="pres">
      <dgm:prSet presAssocID="{198F4BFA-FCF6-4653-8358-072C8B9F4FE5}" presName="ThreeNodes_2_text" presStyleLbl="node1" presStyleIdx="2" presStyleCnt="3">
        <dgm:presLayoutVars>
          <dgm:bulletEnabled val="1"/>
        </dgm:presLayoutVars>
      </dgm:prSet>
      <dgm:spPr/>
    </dgm:pt>
    <dgm:pt modelId="{4E986A25-C5C3-4E47-A292-72F2CED24AD1}" type="pres">
      <dgm:prSet presAssocID="{198F4BFA-FCF6-4653-8358-072C8B9F4FE5}" presName="ThreeNodes_3_text" presStyleLbl="node1" presStyleIdx="2" presStyleCnt="3">
        <dgm:presLayoutVars>
          <dgm:bulletEnabled val="1"/>
        </dgm:presLayoutVars>
      </dgm:prSet>
      <dgm:spPr/>
    </dgm:pt>
  </dgm:ptLst>
  <dgm:cxnLst>
    <dgm:cxn modelId="{016CEC3D-808F-4B21-9314-47DDBDE003DC}" type="presOf" srcId="{107E35EE-D1D6-4FF4-9925-9BDC13790FFA}" destId="{B60FD5ED-BD1E-42E2-A29A-AB0ABB01F5D3}" srcOrd="1" destOrd="0" presId="urn:microsoft.com/office/officeart/2005/8/layout/vProcess5"/>
    <dgm:cxn modelId="{D4197941-2B0F-47D7-A250-CA37FD4C6CCA}" type="presOf" srcId="{25ADA04F-BA13-4618-A8D6-2C779BDE5118}" destId="{4E986A25-C5C3-4E47-A292-72F2CED24AD1}" srcOrd="1" destOrd="0" presId="urn:microsoft.com/office/officeart/2005/8/layout/vProcess5"/>
    <dgm:cxn modelId="{E3440E4B-2FBA-4DB8-8BE8-AB9A25C83115}" type="presOf" srcId="{25ADA04F-BA13-4618-A8D6-2C779BDE5118}" destId="{B74DDFA0-A4CC-4EE4-9B91-13482F4628F6}" srcOrd="0" destOrd="0" presId="urn:microsoft.com/office/officeart/2005/8/layout/vProcess5"/>
    <dgm:cxn modelId="{747BF96E-785E-496B-921C-0445F3AFA412}" type="presOf" srcId="{107E35EE-D1D6-4FF4-9925-9BDC13790FFA}" destId="{AE3A87CF-EA53-4DB8-92AE-549829A5029D}" srcOrd="0" destOrd="0" presId="urn:microsoft.com/office/officeart/2005/8/layout/vProcess5"/>
    <dgm:cxn modelId="{C4E9707E-A926-4CA2-85F6-45A9C8AB5BE8}" srcId="{198F4BFA-FCF6-4653-8358-072C8B9F4FE5}" destId="{25ADA04F-BA13-4618-A8D6-2C779BDE5118}" srcOrd="2" destOrd="0" parTransId="{96EC3CFD-9371-4667-B459-943238310C52}" sibTransId="{E7CA0DA4-E438-4BCE-8297-40A9E896B787}"/>
    <dgm:cxn modelId="{ED186093-2040-4723-A075-5E1D88BE18B7}" srcId="{198F4BFA-FCF6-4653-8358-072C8B9F4FE5}" destId="{79C51D1B-6FC4-4334-8564-5CF3BCFB9956}" srcOrd="0" destOrd="0" parTransId="{A5012ECB-1B1B-4544-863B-CD29F5259AE9}" sibTransId="{836B6118-82DF-4042-9D0C-3EBB3587BD16}"/>
    <dgm:cxn modelId="{C2ADE69C-5CB0-43F2-B8C4-03010E7BD410}" type="presOf" srcId="{198F4BFA-FCF6-4653-8358-072C8B9F4FE5}" destId="{330EE69B-D3D7-49CF-8467-DE35CE316B27}" srcOrd="0" destOrd="0" presId="urn:microsoft.com/office/officeart/2005/8/layout/vProcess5"/>
    <dgm:cxn modelId="{77F9E1A8-EAAF-4C5B-A180-91CC95D0B247}" type="presOf" srcId="{79C51D1B-6FC4-4334-8564-5CF3BCFB9956}" destId="{EBBB7B16-EB13-41A5-B697-710D7C10E429}" srcOrd="1" destOrd="0" presId="urn:microsoft.com/office/officeart/2005/8/layout/vProcess5"/>
    <dgm:cxn modelId="{F6B147BD-530D-4643-9D15-714B0779F780}" type="presOf" srcId="{A466DE5E-890E-4519-AB2A-93CFE20D47F4}" destId="{7CEBA0B4-06B4-49F4-AB8A-CF9CBBB0FE0B}" srcOrd="0" destOrd="0" presId="urn:microsoft.com/office/officeart/2005/8/layout/vProcess5"/>
    <dgm:cxn modelId="{5C3550BF-F53E-48EF-98E6-307561EFE8A2}" srcId="{198F4BFA-FCF6-4653-8358-072C8B9F4FE5}" destId="{107E35EE-D1D6-4FF4-9925-9BDC13790FFA}" srcOrd="1" destOrd="0" parTransId="{ACC5F6CB-3974-407B-B6D2-168443DB1700}" sibTransId="{A466DE5E-890E-4519-AB2A-93CFE20D47F4}"/>
    <dgm:cxn modelId="{0C6E53C6-19E0-4316-A397-46613F803478}" type="presOf" srcId="{836B6118-82DF-4042-9D0C-3EBB3587BD16}" destId="{26925500-7C1D-4EB8-B9BF-949F51F13B75}" srcOrd="0" destOrd="0" presId="urn:microsoft.com/office/officeart/2005/8/layout/vProcess5"/>
    <dgm:cxn modelId="{19BAAFE4-D3F9-43AC-8B3B-99C1041C0DD6}" type="presOf" srcId="{79C51D1B-6FC4-4334-8564-5CF3BCFB9956}" destId="{FA1F3696-97A3-496F-9C77-ED716B3C60BB}" srcOrd="0" destOrd="0" presId="urn:microsoft.com/office/officeart/2005/8/layout/vProcess5"/>
    <dgm:cxn modelId="{866AEEB4-F490-4BC1-9DF3-8A9A249B3434}" type="presParOf" srcId="{330EE69B-D3D7-49CF-8467-DE35CE316B27}" destId="{669861D1-D785-450C-92DE-DCB4D5BB6F3C}" srcOrd="0" destOrd="0" presId="urn:microsoft.com/office/officeart/2005/8/layout/vProcess5"/>
    <dgm:cxn modelId="{8065259E-A331-46E9-A5C7-67A907415B4B}" type="presParOf" srcId="{330EE69B-D3D7-49CF-8467-DE35CE316B27}" destId="{FA1F3696-97A3-496F-9C77-ED716B3C60BB}" srcOrd="1" destOrd="0" presId="urn:microsoft.com/office/officeart/2005/8/layout/vProcess5"/>
    <dgm:cxn modelId="{DEF52F42-FB17-4B32-9D70-938336A54F56}" type="presParOf" srcId="{330EE69B-D3D7-49CF-8467-DE35CE316B27}" destId="{AE3A87CF-EA53-4DB8-92AE-549829A5029D}" srcOrd="2" destOrd="0" presId="urn:microsoft.com/office/officeart/2005/8/layout/vProcess5"/>
    <dgm:cxn modelId="{43ED8868-2ADE-4BAB-B419-0426FB71B3E6}" type="presParOf" srcId="{330EE69B-D3D7-49CF-8467-DE35CE316B27}" destId="{B74DDFA0-A4CC-4EE4-9B91-13482F4628F6}" srcOrd="3" destOrd="0" presId="urn:microsoft.com/office/officeart/2005/8/layout/vProcess5"/>
    <dgm:cxn modelId="{76D59021-D400-48D3-827C-9BABF77F9C4B}" type="presParOf" srcId="{330EE69B-D3D7-49CF-8467-DE35CE316B27}" destId="{26925500-7C1D-4EB8-B9BF-949F51F13B75}" srcOrd="4" destOrd="0" presId="urn:microsoft.com/office/officeart/2005/8/layout/vProcess5"/>
    <dgm:cxn modelId="{76738DE8-47AA-4156-981B-EA2FB8B984DE}" type="presParOf" srcId="{330EE69B-D3D7-49CF-8467-DE35CE316B27}" destId="{7CEBA0B4-06B4-49F4-AB8A-CF9CBBB0FE0B}" srcOrd="5" destOrd="0" presId="urn:microsoft.com/office/officeart/2005/8/layout/vProcess5"/>
    <dgm:cxn modelId="{FFF9A152-98FB-4009-8075-DF9F322D4A03}" type="presParOf" srcId="{330EE69B-D3D7-49CF-8467-DE35CE316B27}" destId="{EBBB7B16-EB13-41A5-B697-710D7C10E429}" srcOrd="6" destOrd="0" presId="urn:microsoft.com/office/officeart/2005/8/layout/vProcess5"/>
    <dgm:cxn modelId="{B64FF405-4D14-4D9A-B970-B43D784E1F18}" type="presParOf" srcId="{330EE69B-D3D7-49CF-8467-DE35CE316B27}" destId="{B60FD5ED-BD1E-42E2-A29A-AB0ABB01F5D3}" srcOrd="7" destOrd="0" presId="urn:microsoft.com/office/officeart/2005/8/layout/vProcess5"/>
    <dgm:cxn modelId="{BE4BDC57-94F0-4718-866F-829DA5FCAD82}" type="presParOf" srcId="{330EE69B-D3D7-49CF-8467-DE35CE316B27}" destId="{4E986A25-C5C3-4E47-A292-72F2CED24AD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0D520-A167-4D94-86B4-718533238083}">
      <dsp:nvSpPr>
        <dsp:cNvPr id="0" name=""/>
        <dsp:cNvSpPr/>
      </dsp:nvSpPr>
      <dsp:spPr>
        <a:xfrm>
          <a:off x="1088744" y="469593"/>
          <a:ext cx="1278821" cy="1278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E75FD-E54B-49D9-A686-977F0EC74FC7}">
      <dsp:nvSpPr>
        <dsp:cNvPr id="0" name=""/>
        <dsp:cNvSpPr/>
      </dsp:nvSpPr>
      <dsp:spPr>
        <a:xfrm>
          <a:off x="307243" y="2053964"/>
          <a:ext cx="2841825" cy="814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ea typeface="Calibri" panose="020F0502020204030204" pitchFamily="34" charset="0"/>
              <a:cs typeface="Calibri" panose="020F0502020204030204" pitchFamily="34" charset="0"/>
            </a:rPr>
            <a:t>Price representation is a method of advertising a property's sale or rental price.</a:t>
          </a:r>
        </a:p>
      </dsp:txBody>
      <dsp:txXfrm>
        <a:off x="307243" y="2053964"/>
        <a:ext cx="2841825" cy="814608"/>
      </dsp:txXfrm>
    </dsp:sp>
    <dsp:sp modelId="{A58C0E39-583E-4524-B10B-D3FF521F44C0}">
      <dsp:nvSpPr>
        <dsp:cNvPr id="0" name=""/>
        <dsp:cNvSpPr/>
      </dsp:nvSpPr>
      <dsp:spPr>
        <a:xfrm>
          <a:off x="4427889" y="493245"/>
          <a:ext cx="1278821" cy="12788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6697E-7930-445F-9F76-C1779AA1F3D3}">
      <dsp:nvSpPr>
        <dsp:cNvPr id="0" name=""/>
        <dsp:cNvSpPr/>
      </dsp:nvSpPr>
      <dsp:spPr>
        <a:xfrm>
          <a:off x="3646387" y="2107828"/>
          <a:ext cx="28418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It must not be untrue or deceptive, and it must reflect the client's current market worth and expectations.</a:t>
          </a:r>
        </a:p>
      </dsp:txBody>
      <dsp:txXfrm>
        <a:off x="3646387" y="2107828"/>
        <a:ext cx="2841825" cy="720000"/>
      </dsp:txXfrm>
    </dsp:sp>
    <dsp:sp modelId="{07552370-998A-45A2-80B2-5590A4A95FC6}">
      <dsp:nvSpPr>
        <dsp:cNvPr id="0" name=""/>
        <dsp:cNvSpPr/>
      </dsp:nvSpPr>
      <dsp:spPr>
        <a:xfrm>
          <a:off x="7767033" y="493245"/>
          <a:ext cx="1278821" cy="1278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6E9ED-851E-4E1A-912A-74D24E1E456A}">
      <dsp:nvSpPr>
        <dsp:cNvPr id="0" name=""/>
        <dsp:cNvSpPr/>
      </dsp:nvSpPr>
      <dsp:spPr>
        <a:xfrm>
          <a:off x="6985531" y="2124920"/>
          <a:ext cx="28418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It is a false or misleading representation if the vendor will not sell the property for the listed price</a:t>
          </a:r>
        </a:p>
      </dsp:txBody>
      <dsp:txXfrm>
        <a:off x="6985531" y="2124920"/>
        <a:ext cx="284182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CB291-270B-4F1B-A242-29257570C04D}">
      <dsp:nvSpPr>
        <dsp:cNvPr id="0" name=""/>
        <dsp:cNvSpPr/>
      </dsp:nvSpPr>
      <dsp:spPr>
        <a:xfrm>
          <a:off x="4041" y="665486"/>
          <a:ext cx="3183214" cy="1737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63158-D5F1-4CE9-8BF4-C0784438DE7D}">
      <dsp:nvSpPr>
        <dsp:cNvPr id="0" name=""/>
        <dsp:cNvSpPr/>
      </dsp:nvSpPr>
      <dsp:spPr>
        <a:xfrm>
          <a:off x="287905" y="935155"/>
          <a:ext cx="3183214" cy="1737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 price inaccuracy in an advertisement is promptly followed by a corrected note.</a:t>
          </a:r>
        </a:p>
      </dsp:txBody>
      <dsp:txXfrm>
        <a:off x="338795" y="986045"/>
        <a:ext cx="3081434" cy="1635744"/>
      </dsp:txXfrm>
    </dsp:sp>
    <dsp:sp modelId="{B832FE99-64D1-45A5-9A7D-EC2FAEC098FC}">
      <dsp:nvSpPr>
        <dsp:cNvPr id="0" name=""/>
        <dsp:cNvSpPr/>
      </dsp:nvSpPr>
      <dsp:spPr>
        <a:xfrm>
          <a:off x="3754983" y="665486"/>
          <a:ext cx="2790598" cy="1622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03FEB-EC70-4E2A-8761-C9DF3FF7BF83}">
      <dsp:nvSpPr>
        <dsp:cNvPr id="0" name=""/>
        <dsp:cNvSpPr/>
      </dsp:nvSpPr>
      <dsp:spPr>
        <a:xfrm>
          <a:off x="4038846" y="935155"/>
          <a:ext cx="2790598" cy="1622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when assets are offered for sale at higher open market prices while the prospectus regarding them remains current.</a:t>
          </a:r>
        </a:p>
      </dsp:txBody>
      <dsp:txXfrm>
        <a:off x="4086361" y="982670"/>
        <a:ext cx="2695568" cy="1527247"/>
      </dsp:txXfrm>
    </dsp:sp>
    <dsp:sp modelId="{7888AA2B-35BA-43EC-8911-9C6CECB98204}">
      <dsp:nvSpPr>
        <dsp:cNvPr id="0" name=""/>
        <dsp:cNvSpPr/>
      </dsp:nvSpPr>
      <dsp:spPr>
        <a:xfrm>
          <a:off x="7113307" y="665486"/>
          <a:ext cx="2833850" cy="1622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695FC-AD42-4798-82A1-351A05C0508C}">
      <dsp:nvSpPr>
        <dsp:cNvPr id="0" name=""/>
        <dsp:cNvSpPr/>
      </dsp:nvSpPr>
      <dsp:spPr>
        <a:xfrm>
          <a:off x="7397170" y="935155"/>
          <a:ext cx="2833850" cy="1622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when the goods are sold by or on behalf of someone who does not engage in the business of marketing products.</a:t>
          </a:r>
        </a:p>
      </dsp:txBody>
      <dsp:txXfrm>
        <a:off x="7444685" y="982670"/>
        <a:ext cx="2738820" cy="1527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F3696-97A3-496F-9C77-ED716B3C60BB}">
      <dsp:nvSpPr>
        <dsp:cNvPr id="0" name=""/>
        <dsp:cNvSpPr/>
      </dsp:nvSpPr>
      <dsp:spPr>
        <a:xfrm>
          <a:off x="0" y="0"/>
          <a:ext cx="8614410" cy="173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Individuals could receive a fine of :</a:t>
          </a:r>
        </a:p>
      </dsp:txBody>
      <dsp:txXfrm>
        <a:off x="50838" y="50838"/>
        <a:ext cx="6741409" cy="1634065"/>
      </dsp:txXfrm>
    </dsp:sp>
    <dsp:sp modelId="{AE3A87CF-EA53-4DB8-92AE-549829A5029D}">
      <dsp:nvSpPr>
        <dsp:cNvPr id="0" name=""/>
        <dsp:cNvSpPr/>
      </dsp:nvSpPr>
      <dsp:spPr>
        <a:xfrm>
          <a:off x="760094" y="2025031"/>
          <a:ext cx="8614410" cy="173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 person can get fine  of  $750,000 ($1 million for each subsequent violation)</a:t>
          </a:r>
        </a:p>
      </dsp:txBody>
      <dsp:txXfrm>
        <a:off x="810932" y="2075869"/>
        <a:ext cx="6624407" cy="1634065"/>
      </dsp:txXfrm>
    </dsp:sp>
    <dsp:sp modelId="{B74DDFA0-A4CC-4EE4-9B91-13482F4628F6}">
      <dsp:nvSpPr>
        <dsp:cNvPr id="0" name=""/>
        <dsp:cNvSpPr/>
      </dsp:nvSpPr>
      <dsp:spPr>
        <a:xfrm>
          <a:off x="1520189" y="4050063"/>
          <a:ext cx="8614410" cy="173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If did  third of the value of the revenue gained from the fraudulent actions, if that amount can be determined equitably.</a:t>
          </a:r>
        </a:p>
      </dsp:txBody>
      <dsp:txXfrm>
        <a:off x="1571027" y="4100901"/>
        <a:ext cx="6624407" cy="1634065"/>
      </dsp:txXfrm>
    </dsp:sp>
    <dsp:sp modelId="{26925500-7C1D-4EB8-B9BF-949F51F13B75}">
      <dsp:nvSpPr>
        <dsp:cNvPr id="0" name=""/>
        <dsp:cNvSpPr/>
      </dsp:nvSpPr>
      <dsp:spPr>
        <a:xfrm>
          <a:off x="7486178" y="1316270"/>
          <a:ext cx="1128231" cy="11282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40030" y="1316270"/>
        <a:ext cx="620527" cy="848994"/>
      </dsp:txXfrm>
    </dsp:sp>
    <dsp:sp modelId="{7CEBA0B4-06B4-49F4-AB8A-CF9CBBB0FE0B}">
      <dsp:nvSpPr>
        <dsp:cNvPr id="0" name=""/>
        <dsp:cNvSpPr/>
      </dsp:nvSpPr>
      <dsp:spPr>
        <a:xfrm>
          <a:off x="8246273" y="3329730"/>
          <a:ext cx="1128231" cy="11282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00125" y="3329730"/>
        <a:ext cx="620527" cy="84899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848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2521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9614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30133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7543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31388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3831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2199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88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4283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11/13/2023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08239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11/13/2023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2973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91E377-3C4E-4C42-B42C-858169F3A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21F748-2439-869D-9D2D-B83F462FDAA8}"/>
              </a:ext>
            </a:extLst>
          </p:cNvPr>
          <p:cNvPicPr>
            <a:picLocks noChangeAspect="1"/>
          </p:cNvPicPr>
          <p:nvPr/>
        </p:nvPicPr>
        <p:blipFill rotWithShape="1">
          <a:blip r:embed="rId2">
            <a:alphaModFix amt="41000"/>
          </a:blip>
          <a:srcRect t="18773"/>
          <a:stretch/>
        </p:blipFill>
        <p:spPr>
          <a:xfrm>
            <a:off x="0" y="1"/>
            <a:ext cx="12192001" cy="6857999"/>
          </a:xfrm>
          <a:prstGeom prst="rect">
            <a:avLst/>
          </a:prstGeom>
        </p:spPr>
      </p:pic>
      <p:sp>
        <p:nvSpPr>
          <p:cNvPr id="2" name="Title 1">
            <a:extLst>
              <a:ext uri="{FF2B5EF4-FFF2-40B4-BE49-F238E27FC236}">
                <a16:creationId xmlns:a16="http://schemas.microsoft.com/office/drawing/2014/main" id="{E79DAD85-F941-29A1-B401-C763366E8353}"/>
              </a:ext>
            </a:extLst>
          </p:cNvPr>
          <p:cNvSpPr>
            <a:spLocks noGrp="1"/>
          </p:cNvSpPr>
          <p:nvPr>
            <p:ph type="ctrTitle"/>
          </p:nvPr>
        </p:nvSpPr>
        <p:spPr>
          <a:xfrm>
            <a:off x="2455401" y="1066801"/>
            <a:ext cx="7272408" cy="2077328"/>
          </a:xfrm>
          <a:effectLst>
            <a:outerShdw blurRad="38100" dist="12700" dir="2700000" algn="tl" rotWithShape="0">
              <a:prstClr val="black">
                <a:alpha val="40000"/>
              </a:prstClr>
            </a:outerShdw>
          </a:effectLst>
        </p:spPr>
        <p:txBody>
          <a:bodyPr anchor="b">
            <a:normAutofit/>
          </a:bodyPr>
          <a:lstStyle/>
          <a:p>
            <a:r>
              <a:rPr lang="en-CA" b="1" dirty="0">
                <a:solidFill>
                  <a:schemeClr val="bg1"/>
                </a:solidFill>
                <a:effectLst/>
                <a:latin typeface="Times New Roman" panose="02020603050405020304" pitchFamily="18" charset="0"/>
                <a:ea typeface="Times New Roman" panose="02020603050405020304" pitchFamily="18" charset="0"/>
              </a:rPr>
              <a:t>Points for Interpretation: Price-related Representation </a:t>
            </a:r>
            <a:endParaRPr lang="en-CA" dirty="0">
              <a:solidFill>
                <a:schemeClr val="bg1"/>
              </a:solidFill>
            </a:endParaRPr>
          </a:p>
        </p:txBody>
      </p:sp>
      <p:sp>
        <p:nvSpPr>
          <p:cNvPr id="3" name="Subtitle 2">
            <a:extLst>
              <a:ext uri="{FF2B5EF4-FFF2-40B4-BE49-F238E27FC236}">
                <a16:creationId xmlns:a16="http://schemas.microsoft.com/office/drawing/2014/main" id="{D7B8A41B-EAE6-E2FB-E574-524D1AF50E60}"/>
              </a:ext>
            </a:extLst>
          </p:cNvPr>
          <p:cNvSpPr>
            <a:spLocks noGrp="1"/>
          </p:cNvSpPr>
          <p:nvPr>
            <p:ph type="subTitle" idx="1"/>
          </p:nvPr>
        </p:nvSpPr>
        <p:spPr>
          <a:xfrm>
            <a:off x="3558988" y="4876803"/>
            <a:ext cx="5074022" cy="1257295"/>
          </a:xfrm>
          <a:effectLst>
            <a:outerShdw blurRad="38100" dist="12700" dir="2700000" algn="tl" rotWithShape="0">
              <a:prstClr val="black">
                <a:alpha val="40000"/>
              </a:prstClr>
            </a:outerShdw>
          </a:effectLst>
        </p:spPr>
        <p:txBody>
          <a:bodyPr anchor="t">
            <a:normAutofit/>
          </a:bodyPr>
          <a:lstStyle/>
          <a:p>
            <a:r>
              <a:rPr lang="en-CA" sz="2400" dirty="0">
                <a:solidFill>
                  <a:schemeClr val="bg1"/>
                </a:solidFill>
              </a:rPr>
              <a:t>By: Ritika Bhadoo , </a:t>
            </a:r>
            <a:r>
              <a:rPr lang="en-CA" sz="2400" dirty="0" err="1">
                <a:solidFill>
                  <a:schemeClr val="bg1"/>
                </a:solidFill>
              </a:rPr>
              <a:t>M.Hassaan</a:t>
            </a:r>
            <a:r>
              <a:rPr lang="en-CA" sz="2400" dirty="0">
                <a:solidFill>
                  <a:schemeClr val="bg1"/>
                </a:solidFill>
              </a:rPr>
              <a:t> Bilal, </a:t>
            </a:r>
            <a:r>
              <a:rPr lang="en-CA" sz="2400" dirty="0" err="1">
                <a:solidFill>
                  <a:schemeClr val="bg1"/>
                </a:solidFill>
              </a:rPr>
              <a:t>Aromal</a:t>
            </a:r>
            <a:r>
              <a:rPr lang="en-CA" sz="2400" dirty="0">
                <a:solidFill>
                  <a:schemeClr val="bg1"/>
                </a:solidFill>
              </a:rPr>
              <a:t> </a:t>
            </a:r>
            <a:r>
              <a:rPr lang="en-CA" sz="2400" dirty="0" err="1">
                <a:solidFill>
                  <a:schemeClr val="bg1"/>
                </a:solidFill>
              </a:rPr>
              <a:t>Shaji</a:t>
            </a:r>
            <a:r>
              <a:rPr lang="en-CA" sz="2400" dirty="0">
                <a:solidFill>
                  <a:schemeClr val="bg1"/>
                </a:solidFill>
              </a:rPr>
              <a:t> , Ananya Mittal </a:t>
            </a:r>
          </a:p>
          <a:p>
            <a:endParaRPr lang="en-CA" dirty="0">
              <a:solidFill>
                <a:schemeClr val="bg1"/>
              </a:solidFill>
            </a:endParaRPr>
          </a:p>
        </p:txBody>
      </p:sp>
      <p:grpSp>
        <p:nvGrpSpPr>
          <p:cNvPr id="20" name="Group 19">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14" name="Rectangle 13">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523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537AA-196E-7005-95E4-BC734D075FFB}"/>
              </a:ext>
            </a:extLst>
          </p:cNvPr>
          <p:cNvSpPr>
            <a:spLocks noGrp="1"/>
          </p:cNvSpPr>
          <p:nvPr>
            <p:ph type="title"/>
          </p:nvPr>
        </p:nvSpPr>
        <p:spPr>
          <a:xfrm>
            <a:off x="4520424" y="429008"/>
            <a:ext cx="6570487" cy="1288825"/>
          </a:xfrm>
        </p:spPr>
        <p:txBody>
          <a:bodyPr anchor="b">
            <a:normAutofit/>
          </a:bodyPr>
          <a:lstStyle/>
          <a:p>
            <a:pPr algn="ctr"/>
            <a:r>
              <a:rPr lang="en-CA" b="1" i="0" dirty="0">
                <a:effectLst/>
                <a:latin typeface="Lato" panose="020F0502020204030203" pitchFamily="34" charset="0"/>
              </a:rPr>
              <a:t>Sale above advertised price:-</a:t>
            </a:r>
            <a:br>
              <a:rPr lang="en-CA" b="1" i="0" dirty="0">
                <a:effectLst/>
                <a:latin typeface="Lato" panose="020F0502020204030203" pitchFamily="34" charset="0"/>
              </a:rPr>
            </a:br>
            <a:endParaRPr lang="en-CA" dirty="0"/>
          </a:p>
        </p:txBody>
      </p:sp>
      <p:sp>
        <p:nvSpPr>
          <p:cNvPr id="3" name="Content Placeholder 2">
            <a:extLst>
              <a:ext uri="{FF2B5EF4-FFF2-40B4-BE49-F238E27FC236}">
                <a16:creationId xmlns:a16="http://schemas.microsoft.com/office/drawing/2014/main" id="{8EEC1046-0A41-1AC3-45F9-422A497204B5}"/>
              </a:ext>
            </a:extLst>
          </p:cNvPr>
          <p:cNvSpPr>
            <a:spLocks noGrp="1"/>
          </p:cNvSpPr>
          <p:nvPr>
            <p:ph idx="1"/>
          </p:nvPr>
        </p:nvSpPr>
        <p:spPr>
          <a:xfrm>
            <a:off x="4886960" y="950055"/>
            <a:ext cx="6203951" cy="5907945"/>
          </a:xfrm>
        </p:spPr>
        <p:txBody>
          <a:bodyPr anchor="ctr">
            <a:normAutofit/>
          </a:bodyPr>
          <a:lstStyle/>
          <a:p>
            <a:pPr algn="ctr"/>
            <a:r>
              <a:rPr lang="en-US" sz="3600" dirty="0">
                <a:latin typeface="Calibri" panose="020F0502020204030204" pitchFamily="34" charset="0"/>
                <a:ea typeface="Calibri" panose="020F0502020204030204" pitchFamily="34" charset="0"/>
                <a:cs typeface="Calibri" panose="020F0502020204030204" pitchFamily="34" charset="0"/>
              </a:rPr>
              <a:t>The restriction only applies to advertisements for a specific product in a specific market. As a result, if sellers so desire, they can define the market quite tightly, even if the advertisement is likely to be seen by people outside that market.</a:t>
            </a:r>
            <a:endParaRPr lang="en-CA" sz="3600" dirty="0">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Market">
            <a:extLst>
              <a:ext uri="{FF2B5EF4-FFF2-40B4-BE49-F238E27FC236}">
                <a16:creationId xmlns:a16="http://schemas.microsoft.com/office/drawing/2014/main" id="{B2621CAD-BD83-C9D0-6BC4-17B082E5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694" y="1231027"/>
            <a:ext cx="4395946" cy="4395946"/>
          </a:xfrm>
          <a:prstGeom prst="rect">
            <a:avLst/>
          </a:prstGeom>
        </p:spPr>
      </p:pic>
      <p:grpSp>
        <p:nvGrpSpPr>
          <p:cNvPr id="16" name="Group 15">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17" name="Rectangle 16">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85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4640A-C13D-52CF-AA80-00133197CC8F}"/>
              </a:ext>
            </a:extLst>
          </p:cNvPr>
          <p:cNvSpPr>
            <a:spLocks noGrp="1"/>
          </p:cNvSpPr>
          <p:nvPr>
            <p:ph type="title"/>
          </p:nvPr>
        </p:nvSpPr>
        <p:spPr>
          <a:xfrm>
            <a:off x="1028701" y="963919"/>
            <a:ext cx="10134600" cy="1036994"/>
          </a:xfrm>
        </p:spPr>
        <p:txBody>
          <a:bodyPr anchor="b">
            <a:normAutofit/>
          </a:bodyPr>
          <a:lstStyle/>
          <a:p>
            <a:pPr algn="ctr"/>
            <a:r>
              <a:rPr lang="en-CA" dirty="0"/>
              <a:t>When it does not work </a:t>
            </a:r>
            <a:endParaRPr lang="en-CA"/>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AA646243-3D48-7A51-0E0C-82F001D07590}"/>
              </a:ext>
            </a:extLst>
          </p:cNvPr>
          <p:cNvGraphicFramePr>
            <a:graphicFrameLocks noGrp="1"/>
          </p:cNvGraphicFramePr>
          <p:nvPr>
            <p:ph idx="1"/>
            <p:extLst>
              <p:ext uri="{D42A27DB-BD31-4B8C-83A1-F6EECF244321}">
                <p14:modId xmlns:p14="http://schemas.microsoft.com/office/powerpoint/2010/main" val="2236060562"/>
              </p:ext>
            </p:extLst>
          </p:nvPr>
        </p:nvGraphicFramePr>
        <p:xfrm>
          <a:off x="1286376" y="2568437"/>
          <a:ext cx="10235063"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25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21C3E92A-DA1C-793E-FEEE-C5C27CB45745}"/>
              </a:ext>
            </a:extLst>
          </p:cNvPr>
          <p:cNvGraphicFramePr>
            <a:graphicFrameLocks noGrp="1"/>
          </p:cNvGraphicFramePr>
          <p:nvPr>
            <p:ph idx="1"/>
            <p:extLst>
              <p:ext uri="{D42A27DB-BD31-4B8C-83A1-F6EECF244321}">
                <p14:modId xmlns:p14="http://schemas.microsoft.com/office/powerpoint/2010/main" val="2545891128"/>
              </p:ext>
            </p:extLst>
          </p:nvPr>
        </p:nvGraphicFramePr>
        <p:xfrm>
          <a:off x="1028700" y="345440"/>
          <a:ext cx="10134600" cy="5785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09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5BC1A-5D25-1058-2BA8-424EF0DC48F3}"/>
              </a:ext>
            </a:extLst>
          </p:cNvPr>
          <p:cNvSpPr>
            <a:spLocks noGrp="1"/>
          </p:cNvSpPr>
          <p:nvPr>
            <p:ph type="title"/>
          </p:nvPr>
        </p:nvSpPr>
        <p:spPr>
          <a:xfrm>
            <a:off x="1077426" y="723901"/>
            <a:ext cx="5465148" cy="1288884"/>
          </a:xfrm>
        </p:spPr>
        <p:txBody>
          <a:bodyPr anchor="b">
            <a:normAutofit/>
          </a:bodyPr>
          <a:lstStyle/>
          <a:p>
            <a:pPr algn="ctr"/>
            <a:r>
              <a:rPr lang="en-CA" b="1" dirty="0">
                <a:latin typeface="Calibri" panose="020F0502020204030204" pitchFamily="34" charset="0"/>
                <a:ea typeface="Calibri" panose="020F0502020204030204" pitchFamily="34" charset="0"/>
                <a:cs typeface="Calibri" panose="020F0502020204030204" pitchFamily="34" charset="0"/>
              </a:rPr>
              <a:t>Example </a:t>
            </a:r>
          </a:p>
        </p:txBody>
      </p:sp>
      <p:sp>
        <p:nvSpPr>
          <p:cNvPr id="3" name="Content Placeholder 2">
            <a:extLst>
              <a:ext uri="{FF2B5EF4-FFF2-40B4-BE49-F238E27FC236}">
                <a16:creationId xmlns:a16="http://schemas.microsoft.com/office/drawing/2014/main" id="{497EB9FB-6762-ECB8-FE85-EE02D8155A7E}"/>
              </a:ext>
            </a:extLst>
          </p:cNvPr>
          <p:cNvSpPr>
            <a:spLocks noGrp="1"/>
          </p:cNvSpPr>
          <p:nvPr>
            <p:ph idx="1"/>
          </p:nvPr>
        </p:nvSpPr>
        <p:spPr>
          <a:xfrm>
            <a:off x="1077426" y="2377890"/>
            <a:ext cx="6389494" cy="4104189"/>
          </a:xfrm>
        </p:spPr>
        <p:txBody>
          <a:bodyPr anchor="t">
            <a:normAutofit/>
          </a:bodyPr>
          <a:lstStyle/>
          <a:p>
            <a:pPr algn="ctr"/>
            <a:r>
              <a:rPr lang="en-US" sz="3200" dirty="0">
                <a:latin typeface="Calibri" panose="020F0502020204030204" pitchFamily="34" charset="0"/>
                <a:ea typeface="Calibri" panose="020F0502020204030204" pitchFamily="34" charset="0"/>
                <a:cs typeface="Calibri" panose="020F0502020204030204" pitchFamily="34" charset="0"/>
              </a:rPr>
              <a:t>A skincare company gave advertisement of new arrival of price $250 but when customer reach them to get the </a:t>
            </a:r>
            <a:r>
              <a:rPr lang="en-US" sz="3200" dirty="0" err="1">
                <a:latin typeface="Calibri" panose="020F0502020204030204" pitchFamily="34" charset="0"/>
                <a:ea typeface="Calibri" panose="020F0502020204030204" pitchFamily="34" charset="0"/>
                <a:cs typeface="Calibri" panose="020F0502020204030204" pitchFamily="34" charset="0"/>
              </a:rPr>
              <a:t>product.They</a:t>
            </a:r>
            <a:r>
              <a:rPr lang="en-US" sz="3200" dirty="0">
                <a:latin typeface="Calibri" panose="020F0502020204030204" pitchFamily="34" charset="0"/>
                <a:ea typeface="Calibri" panose="020F0502020204030204" pitchFamily="34" charset="0"/>
                <a:cs typeface="Calibri" panose="020F0502020204030204" pitchFamily="34" charset="0"/>
              </a:rPr>
              <a:t> said is unavailable but have one similar product that have good quality but little high price.</a:t>
            </a:r>
            <a:endParaRPr lang="en-CA" sz="3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Codes on papers">
            <a:extLst>
              <a:ext uri="{FF2B5EF4-FFF2-40B4-BE49-F238E27FC236}">
                <a16:creationId xmlns:a16="http://schemas.microsoft.com/office/drawing/2014/main" id="{9235893A-1499-A349-3DD1-0D42E580677E}"/>
              </a:ext>
            </a:extLst>
          </p:cNvPr>
          <p:cNvPicPr>
            <a:picLocks noChangeAspect="1"/>
          </p:cNvPicPr>
          <p:nvPr/>
        </p:nvPicPr>
        <p:blipFill rotWithShape="1">
          <a:blip r:embed="rId2">
            <a:alphaModFix/>
          </a:blip>
          <a:srcRect l="29022" r="26478" b="-1"/>
          <a:stretch/>
        </p:blipFill>
        <p:spPr>
          <a:xfrm>
            <a:off x="7620000" y="10"/>
            <a:ext cx="4572000" cy="6857990"/>
          </a:xfrm>
          <a:prstGeom prst="rect">
            <a:avLst/>
          </a:prstGeom>
        </p:spPr>
      </p:pic>
      <p:grpSp>
        <p:nvGrpSpPr>
          <p:cNvPr id="27" name="Group 26">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28" name="Rectangle 27">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9" name="Straight Connector 28">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116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32980-202C-79C1-0730-7532A3CBAA41}"/>
              </a:ext>
            </a:extLst>
          </p:cNvPr>
          <p:cNvSpPr>
            <a:spLocks noGrp="1"/>
          </p:cNvSpPr>
          <p:nvPr>
            <p:ph type="title"/>
          </p:nvPr>
        </p:nvSpPr>
        <p:spPr>
          <a:xfrm>
            <a:off x="1028701" y="963919"/>
            <a:ext cx="10134600" cy="1036994"/>
          </a:xfrm>
        </p:spPr>
        <p:txBody>
          <a:bodyPr anchor="b">
            <a:normAutofit/>
          </a:bodyPr>
          <a:lstStyle/>
          <a:p>
            <a:pPr algn="ctr"/>
            <a:r>
              <a:rPr lang="en-CA" b="1" dirty="0">
                <a:latin typeface="Calibri" panose="020F0502020204030204" pitchFamily="34" charset="0"/>
                <a:ea typeface="Calibri" panose="020F0502020204030204" pitchFamily="34" charset="0"/>
                <a:cs typeface="Calibri" panose="020F0502020204030204" pitchFamily="34" charset="0"/>
              </a:rPr>
              <a:t>Price-related Representation</a:t>
            </a:r>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614EF170-40E4-6500-A664-9367D561192C}"/>
              </a:ext>
            </a:extLst>
          </p:cNvPr>
          <p:cNvGraphicFramePr>
            <a:graphicFrameLocks noGrp="1"/>
          </p:cNvGraphicFramePr>
          <p:nvPr>
            <p:ph idx="1"/>
            <p:extLst>
              <p:ext uri="{D42A27DB-BD31-4B8C-83A1-F6EECF244321}">
                <p14:modId xmlns:p14="http://schemas.microsoft.com/office/powerpoint/2010/main" val="3143940487"/>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38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8EA15-333A-0DF3-A105-302319A820A4}"/>
              </a:ext>
            </a:extLst>
          </p:cNvPr>
          <p:cNvSpPr>
            <a:spLocks noGrp="1"/>
          </p:cNvSpPr>
          <p:nvPr>
            <p:ph type="title"/>
          </p:nvPr>
        </p:nvSpPr>
        <p:spPr>
          <a:xfrm>
            <a:off x="1038883" y="1000366"/>
            <a:ext cx="3995397" cy="1239627"/>
          </a:xfrm>
        </p:spPr>
        <p:txBody>
          <a:bodyPr anchor="b">
            <a:normAutofit/>
          </a:bodyPr>
          <a:lstStyle/>
          <a:p>
            <a:pPr algn="ctr"/>
            <a:r>
              <a:rPr lang="en-CA" b="1" dirty="0">
                <a:latin typeface="Calibri" panose="020F0502020204030204" pitchFamily="34" charset="0"/>
                <a:ea typeface="Calibri" panose="020F0502020204030204" pitchFamily="34" charset="0"/>
                <a:cs typeface="Calibri" panose="020F0502020204030204" pitchFamily="34" charset="0"/>
              </a:rPr>
              <a:t>Bargain Price </a:t>
            </a:r>
          </a:p>
        </p:txBody>
      </p:sp>
      <p:sp>
        <p:nvSpPr>
          <p:cNvPr id="3" name="Content Placeholder 2">
            <a:extLst>
              <a:ext uri="{FF2B5EF4-FFF2-40B4-BE49-F238E27FC236}">
                <a16:creationId xmlns:a16="http://schemas.microsoft.com/office/drawing/2014/main" id="{08842087-73B2-C7F1-358E-22B61787EF56}"/>
              </a:ext>
            </a:extLst>
          </p:cNvPr>
          <p:cNvSpPr>
            <a:spLocks noGrp="1"/>
          </p:cNvSpPr>
          <p:nvPr>
            <p:ph idx="1"/>
          </p:nvPr>
        </p:nvSpPr>
        <p:spPr>
          <a:xfrm>
            <a:off x="1096144" y="2884395"/>
            <a:ext cx="3862062" cy="2469140"/>
          </a:xfrm>
        </p:spPr>
        <p:txBody>
          <a:bodyPr>
            <a:norm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Bargain price refers to a low price that is good for the buyer. It is a price that is lower than usual or lower than the actual value of the item. Bargain-priced items are sold at a low price, or a lower price than usual.</a:t>
            </a: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descr="Money">
            <a:extLst>
              <a:ext uri="{FF2B5EF4-FFF2-40B4-BE49-F238E27FC236}">
                <a16:creationId xmlns:a16="http://schemas.microsoft.com/office/drawing/2014/main" id="{3D27D9A1-7D31-BFF4-2508-0DCF3E416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653" y="723900"/>
            <a:ext cx="5494694" cy="5494694"/>
          </a:xfrm>
          <a:prstGeom prst="rect">
            <a:avLst/>
          </a:prstGeom>
        </p:spPr>
      </p:pic>
      <p:grpSp>
        <p:nvGrpSpPr>
          <p:cNvPr id="24" name="Group 23">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15" name="Rectangle 14">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38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mera in bag">
            <a:extLst>
              <a:ext uri="{FF2B5EF4-FFF2-40B4-BE49-F238E27FC236}">
                <a16:creationId xmlns:a16="http://schemas.microsoft.com/office/drawing/2014/main" id="{3239A498-DAF6-E53F-914B-BD50F1A60DF7}"/>
              </a:ext>
            </a:extLst>
          </p:cNvPr>
          <p:cNvPicPr>
            <a:picLocks noChangeAspect="1"/>
          </p:cNvPicPr>
          <p:nvPr/>
        </p:nvPicPr>
        <p:blipFill rotWithShape="1">
          <a:blip r:embed="rId2"/>
          <a:srcRect t="7707" b="7707"/>
          <a:stretch/>
        </p:blipFill>
        <p:spPr>
          <a:xfrm>
            <a:off x="20" y="10"/>
            <a:ext cx="12191980" cy="6857991"/>
          </a:xfrm>
          <a:prstGeom prst="rect">
            <a:avLst/>
          </a:prstGeom>
        </p:spPr>
      </p:pic>
      <p:sp>
        <p:nvSpPr>
          <p:cNvPr id="25"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D18A5-D242-9DA9-83FF-922132353994}"/>
              </a:ext>
            </a:extLst>
          </p:cNvPr>
          <p:cNvSpPr>
            <a:spLocks noGrp="1"/>
          </p:cNvSpPr>
          <p:nvPr>
            <p:ph type="title"/>
          </p:nvPr>
        </p:nvSpPr>
        <p:spPr>
          <a:xfrm>
            <a:off x="1038883" y="1000366"/>
            <a:ext cx="3995397" cy="1239627"/>
          </a:xfrm>
        </p:spPr>
        <p:txBody>
          <a:bodyPr anchor="b">
            <a:normAutofit/>
          </a:bodyPr>
          <a:lstStyle/>
          <a:p>
            <a:pPr algn="ctr"/>
            <a:r>
              <a:rPr lang="en-CA" dirty="0"/>
              <a:t>EXAMPLE OF BARGAIN PRICE </a:t>
            </a:r>
          </a:p>
        </p:txBody>
      </p:sp>
      <p:sp>
        <p:nvSpPr>
          <p:cNvPr id="3" name="Content Placeholder 2">
            <a:extLst>
              <a:ext uri="{FF2B5EF4-FFF2-40B4-BE49-F238E27FC236}">
                <a16:creationId xmlns:a16="http://schemas.microsoft.com/office/drawing/2014/main" id="{87F56647-C8CA-F5EF-B127-18F7D7147B49}"/>
              </a:ext>
            </a:extLst>
          </p:cNvPr>
          <p:cNvSpPr>
            <a:spLocks noGrp="1"/>
          </p:cNvSpPr>
          <p:nvPr>
            <p:ph idx="1"/>
          </p:nvPr>
        </p:nvSpPr>
        <p:spPr>
          <a:xfrm>
            <a:off x="1038883" y="2884395"/>
            <a:ext cx="3950677" cy="2469140"/>
          </a:xfrm>
        </p:spPr>
        <p:txBody>
          <a:bodyPr>
            <a:normAutofit/>
          </a:bodyPr>
          <a:lstStyle/>
          <a:p>
            <a:pPr algn="ctr"/>
            <a:r>
              <a:rPr lang="en-CA"/>
              <a:t>The price of bag was $200. the customer really liked the bag. She had good price negotiating skills and she requested the seller to give her that bag of $170 and after 5 minutes of conversation he agreed with the customer and sold the bag at $170. </a:t>
            </a:r>
          </a:p>
        </p:txBody>
      </p:sp>
      <p:grpSp>
        <p:nvGrpSpPr>
          <p:cNvPr id="27" name="Group 26">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28" name="Rectangle 27">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597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3076A4E-38BA-4BCB-BE40-AD144E24E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C88D8DB-F336-4940-A141-657B45C9F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2BC0FE-C967-93F4-A50F-6BA6960018F4}"/>
              </a:ext>
            </a:extLst>
          </p:cNvPr>
          <p:cNvPicPr>
            <a:picLocks noChangeAspect="1"/>
          </p:cNvPicPr>
          <p:nvPr/>
        </p:nvPicPr>
        <p:blipFill rotWithShape="1">
          <a:blip r:embed="rId2">
            <a:alphaModFix amt="41000"/>
          </a:blip>
          <a:srcRect l="37262" r="12738"/>
          <a:stretch/>
        </p:blipFill>
        <p:spPr>
          <a:xfrm>
            <a:off x="4175760" y="10"/>
            <a:ext cx="8016241" cy="6857990"/>
          </a:xfrm>
          <a:prstGeom prst="rect">
            <a:avLst/>
          </a:prstGeom>
        </p:spPr>
      </p:pic>
      <p:sp>
        <p:nvSpPr>
          <p:cNvPr id="40" name="Rectangle 5">
            <a:extLst>
              <a:ext uri="{FF2B5EF4-FFF2-40B4-BE49-F238E27FC236}">
                <a16:creationId xmlns:a16="http://schemas.microsoft.com/office/drawing/2014/main" id="{B572D2B0-57F9-4D28-8840-98CD62539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D717E-4C3B-B8AA-BDC4-B0B9E30D3388}"/>
              </a:ext>
            </a:extLst>
          </p:cNvPr>
          <p:cNvSpPr>
            <a:spLocks noGrp="1"/>
          </p:cNvSpPr>
          <p:nvPr>
            <p:ph type="title"/>
          </p:nvPr>
        </p:nvSpPr>
        <p:spPr>
          <a:xfrm>
            <a:off x="1555377" y="1737360"/>
            <a:ext cx="2985247" cy="2524187"/>
          </a:xfrm>
        </p:spPr>
        <p:txBody>
          <a:bodyPr anchor="ctr">
            <a:normAutofit/>
          </a:bodyPr>
          <a:lstStyle/>
          <a:p>
            <a:pPr algn="ctr"/>
            <a:r>
              <a:rPr lang="en-CA" dirty="0">
                <a:solidFill>
                  <a:schemeClr val="bg2"/>
                </a:solidFill>
              </a:rPr>
              <a:t>Savings</a:t>
            </a:r>
          </a:p>
        </p:txBody>
      </p:sp>
      <p:sp>
        <p:nvSpPr>
          <p:cNvPr id="3" name="Content Placeholder 2">
            <a:extLst>
              <a:ext uri="{FF2B5EF4-FFF2-40B4-BE49-F238E27FC236}">
                <a16:creationId xmlns:a16="http://schemas.microsoft.com/office/drawing/2014/main" id="{A62B89E7-8496-8BB1-8C85-EEF585B0A265}"/>
              </a:ext>
            </a:extLst>
          </p:cNvPr>
          <p:cNvSpPr>
            <a:spLocks noGrp="1"/>
          </p:cNvSpPr>
          <p:nvPr>
            <p:ph idx="1"/>
          </p:nvPr>
        </p:nvSpPr>
        <p:spPr>
          <a:xfrm>
            <a:off x="7086600" y="1007163"/>
            <a:ext cx="4076700" cy="4838700"/>
          </a:xfrm>
          <a:effectLst>
            <a:outerShdw blurRad="50800" dist="12700" dir="2700000" algn="tl" rotWithShape="0">
              <a:prstClr val="black">
                <a:alpha val="40000"/>
              </a:prstClr>
            </a:outerShdw>
          </a:effectLst>
        </p:spPr>
        <p:txBody>
          <a:bodyPr anchor="ctr">
            <a:normAutofit/>
          </a:bodyPr>
          <a:lstStyle/>
          <a:p>
            <a:pPr algn="ctr"/>
            <a:r>
              <a:rPr lang="en-CA">
                <a:solidFill>
                  <a:schemeClr val="tx1"/>
                </a:solidFill>
              </a:rPr>
              <a:t>This is the method that is beneficial for the consumers because the price of the particular thing is lower than the regular prices which helps the customers to save money.</a:t>
            </a:r>
          </a:p>
        </p:txBody>
      </p:sp>
      <p:grpSp>
        <p:nvGrpSpPr>
          <p:cNvPr id="27" name="Group 26">
            <a:extLst>
              <a:ext uri="{FF2B5EF4-FFF2-40B4-BE49-F238E27FC236}">
                <a16:creationId xmlns:a16="http://schemas.microsoft.com/office/drawing/2014/main" id="{7CD49DFA-3E95-4EE4-8505-DADB9ABC70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28" name="Rectangle 27">
              <a:extLst>
                <a:ext uri="{FF2B5EF4-FFF2-40B4-BE49-F238E27FC236}">
                  <a16:creationId xmlns:a16="http://schemas.microsoft.com/office/drawing/2014/main" id="{36D817C6-71C0-49E6-8B19-E9E9217A2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23AD9A9-354F-444B-9370-B698970FEF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27F4928-516E-4CF1-8E81-C485279708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509295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44F31-3539-002F-3D94-5DA638A55568}"/>
              </a:ext>
            </a:extLst>
          </p:cNvPr>
          <p:cNvSpPr>
            <a:spLocks noGrp="1"/>
          </p:cNvSpPr>
          <p:nvPr>
            <p:ph type="title"/>
          </p:nvPr>
        </p:nvSpPr>
        <p:spPr>
          <a:xfrm>
            <a:off x="6849264" y="733100"/>
            <a:ext cx="4618836" cy="1275669"/>
          </a:xfrm>
        </p:spPr>
        <p:txBody>
          <a:bodyPr anchor="b">
            <a:normAutofit/>
          </a:bodyPr>
          <a:lstStyle/>
          <a:p>
            <a:pPr algn="ctr"/>
            <a:r>
              <a:rPr lang="en-CA" dirty="0"/>
              <a:t>Example of saving </a:t>
            </a:r>
          </a:p>
        </p:txBody>
      </p:sp>
      <p:sp>
        <p:nvSpPr>
          <p:cNvPr id="3" name="Content Placeholder 2">
            <a:extLst>
              <a:ext uri="{FF2B5EF4-FFF2-40B4-BE49-F238E27FC236}">
                <a16:creationId xmlns:a16="http://schemas.microsoft.com/office/drawing/2014/main" id="{06612538-1F1A-B1D9-7572-C4EE3B81047C}"/>
              </a:ext>
            </a:extLst>
          </p:cNvPr>
          <p:cNvSpPr>
            <a:spLocks noGrp="1"/>
          </p:cNvSpPr>
          <p:nvPr>
            <p:ph idx="1"/>
          </p:nvPr>
        </p:nvSpPr>
        <p:spPr>
          <a:xfrm>
            <a:off x="6756400" y="2216150"/>
            <a:ext cx="5019039" cy="3453699"/>
          </a:xfrm>
        </p:spPr>
        <p:txBody>
          <a:bodyPr anchor="t">
            <a:normAutofit/>
          </a:bodyPr>
          <a:lstStyle/>
          <a:p>
            <a:pPr algn="ctr">
              <a:lnSpc>
                <a:spcPct val="100000"/>
              </a:lnSpc>
            </a:pPr>
            <a:r>
              <a:rPr lang="en-US" dirty="0"/>
              <a:t>By including more fruits and veggies into your snacks and meals, you can reduce your grocery bill by up to 25% while also losing weight. According to the American Dietetic Association, this can help everyone in your family lose weight. Your budget will also benefit from including more fresh food into your family's diet with saving some money as well. Annual Potential Savings: $880*</a:t>
            </a:r>
            <a:endParaRPr lang="en-CA" dirty="0"/>
          </a:p>
        </p:txBody>
      </p:sp>
      <p:pic>
        <p:nvPicPr>
          <p:cNvPr id="5" name="Picture 4" descr="Fruits and vegetables in a basket">
            <a:extLst>
              <a:ext uri="{FF2B5EF4-FFF2-40B4-BE49-F238E27FC236}">
                <a16:creationId xmlns:a16="http://schemas.microsoft.com/office/drawing/2014/main" id="{8106936A-076C-944E-B35E-4CB5C37B31FB}"/>
              </a:ext>
            </a:extLst>
          </p:cNvPr>
          <p:cNvPicPr>
            <a:picLocks noChangeAspect="1"/>
          </p:cNvPicPr>
          <p:nvPr/>
        </p:nvPicPr>
        <p:blipFill rotWithShape="1">
          <a:blip r:embed="rId2">
            <a:alphaModFix/>
          </a:blip>
          <a:srcRect r="43556"/>
          <a:stretch/>
        </p:blipFill>
        <p:spPr>
          <a:xfrm>
            <a:off x="1682" y="10"/>
            <a:ext cx="6096000" cy="6857990"/>
          </a:xfrm>
          <a:prstGeom prst="rect">
            <a:avLst/>
          </a:prstGeom>
        </p:spPr>
      </p:pic>
      <p:grpSp>
        <p:nvGrpSpPr>
          <p:cNvPr id="33" name="Group 32">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34" name="Rectangle 33">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5" name="Straight Connector 34">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050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7C1EAC-E8DA-4401-BE2A-EFDB07F72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D59135-7EDA-48FB-85F2-FEC70F9A0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B5CF2C-F84D-4998-AD5B-ACE7A7DD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C5C05C-B740-CA91-A652-792FE4427AED}"/>
              </a:ext>
            </a:extLst>
          </p:cNvPr>
          <p:cNvSpPr>
            <a:spLocks noGrp="1"/>
          </p:cNvSpPr>
          <p:nvPr>
            <p:ph type="title"/>
          </p:nvPr>
        </p:nvSpPr>
        <p:spPr>
          <a:xfrm>
            <a:off x="-1" y="1463042"/>
            <a:ext cx="4625789" cy="3905794"/>
          </a:xfrm>
        </p:spPr>
        <p:txBody>
          <a:bodyPr anchor="ctr">
            <a:normAutofit/>
          </a:bodyPr>
          <a:lstStyle/>
          <a:p>
            <a:pPr marL="742950" marR="0" lvl="1" indent="-285750" algn="ctr">
              <a:spcBef>
                <a:spcPts val="0"/>
              </a:spcBef>
              <a:spcAft>
                <a:spcPts val="0"/>
              </a:spcAft>
            </a:pPr>
            <a:r>
              <a:rPr lang="en-CA" sz="3200" b="1" dirty="0">
                <a:effectLst/>
                <a:latin typeface="Times New Roman" panose="02020603050405020304" pitchFamily="18" charset="0"/>
                <a:ea typeface="Batang" panose="02030600000101010101" pitchFamily="18" charset="-127"/>
              </a:rPr>
              <a:t>Bait and switch selling </a:t>
            </a:r>
            <a:br>
              <a:rPr lang="en-CA" sz="3200" b="1" dirty="0">
                <a:effectLst/>
                <a:latin typeface="Times New Roman" panose="02020603050405020304" pitchFamily="18" charset="0"/>
                <a:ea typeface="Times New Roman" panose="02020603050405020304" pitchFamily="18" charset="0"/>
              </a:rPr>
            </a:br>
            <a:endParaRPr lang="en-CA" sz="3200" b="1" dirty="0"/>
          </a:p>
        </p:txBody>
      </p:sp>
      <p:sp>
        <p:nvSpPr>
          <p:cNvPr id="3" name="Content Placeholder 2">
            <a:extLst>
              <a:ext uri="{FF2B5EF4-FFF2-40B4-BE49-F238E27FC236}">
                <a16:creationId xmlns:a16="http://schemas.microsoft.com/office/drawing/2014/main" id="{4E86D9A4-7789-D040-FF0C-616F710585AA}"/>
              </a:ext>
            </a:extLst>
          </p:cNvPr>
          <p:cNvSpPr>
            <a:spLocks noGrp="1"/>
          </p:cNvSpPr>
          <p:nvPr>
            <p:ph idx="1"/>
          </p:nvPr>
        </p:nvSpPr>
        <p:spPr>
          <a:xfrm>
            <a:off x="4886960" y="883920"/>
            <a:ext cx="6238241" cy="5394960"/>
          </a:xfrm>
        </p:spPr>
        <p:txBody>
          <a:bodyPr anchor="ctr">
            <a:normAutofit/>
          </a:bodyPr>
          <a:lstStyle/>
          <a:p>
            <a:pPr algn="ctr"/>
            <a:r>
              <a:rPr lang="en-US" sz="3200" dirty="0"/>
              <a:t>Bait and switch selling takes place when a good or service is advertised at a low price but is not available for sale in reasonable quantities, despite the fact that the nature of the market, the nature and size of the business, and the nature of the advertisement all indicate that there should be available stock at a low price</a:t>
            </a:r>
            <a:r>
              <a:rPr lang="en-US" dirty="0"/>
              <a:t>.</a:t>
            </a:r>
            <a:endParaRPr lang="en-CA" dirty="0"/>
          </a:p>
        </p:txBody>
      </p:sp>
      <p:grpSp>
        <p:nvGrpSpPr>
          <p:cNvPr id="14" name="Group 13">
            <a:extLst>
              <a:ext uri="{FF2B5EF4-FFF2-40B4-BE49-F238E27FC236}">
                <a16:creationId xmlns:a16="http://schemas.microsoft.com/office/drawing/2014/main" id="{1A94AF87-ABE4-4BF3-BDC6-14FD426861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5345" y="5578618"/>
            <a:ext cx="867485" cy="115439"/>
            <a:chOff x="8910933" y="1861308"/>
            <a:chExt cx="867485" cy="115439"/>
          </a:xfrm>
        </p:grpSpPr>
        <p:sp>
          <p:nvSpPr>
            <p:cNvPr id="15" name="Rectangle 14">
              <a:extLst>
                <a:ext uri="{FF2B5EF4-FFF2-40B4-BE49-F238E27FC236}">
                  <a16:creationId xmlns:a16="http://schemas.microsoft.com/office/drawing/2014/main" id="{7F9B633F-5B48-45B9-BC10-C919004E1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6" name="Straight Connector 15">
              <a:extLst>
                <a:ext uri="{FF2B5EF4-FFF2-40B4-BE49-F238E27FC236}">
                  <a16:creationId xmlns:a16="http://schemas.microsoft.com/office/drawing/2014/main" id="{AF133AD5-E0DF-4EF6-A1BC-7ADC964E28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D83B12-8034-4C96-9DE9-CDDD1E8DE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874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3679" y="723900"/>
            <a:ext cx="4614421"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7544800A-3747-8763-4512-8006C70CD1AE}"/>
              </a:ext>
            </a:extLst>
          </p:cNvPr>
          <p:cNvSpPr>
            <a:spLocks noGrp="1"/>
          </p:cNvSpPr>
          <p:nvPr>
            <p:ph type="ctrTitle"/>
          </p:nvPr>
        </p:nvSpPr>
        <p:spPr>
          <a:xfrm>
            <a:off x="6853678" y="934725"/>
            <a:ext cx="4728721" cy="2902338"/>
          </a:xfrm>
        </p:spPr>
        <p:txBody>
          <a:bodyPr>
            <a:normAutofit/>
          </a:bodyPr>
          <a:lstStyle/>
          <a:p>
            <a:pPr>
              <a:lnSpc>
                <a:spcPct val="100000"/>
              </a:lnSpc>
            </a:pPr>
            <a:r>
              <a:rPr lang="en-US" sz="1300"/>
              <a:t>Individuals face a penalty of up to the greater of:</a:t>
            </a:r>
            <a:br>
              <a:rPr lang="en-US" sz="1300"/>
            </a:br>
            <a:br>
              <a:rPr lang="en-US" sz="1300"/>
            </a:br>
            <a:r>
              <a:rPr lang="en-US" sz="1300"/>
              <a:t>$750,000 ($1 million for each subsequent breach) plus three times the value of the profit gained from the fraudulent behaviour, if that amount can be assessed fairly.</a:t>
            </a:r>
            <a:endParaRPr lang="en-CA" sz="1300"/>
          </a:p>
        </p:txBody>
      </p:sp>
      <p:pic>
        <p:nvPicPr>
          <p:cNvPr id="11" name="Graphic 10" descr="Judge">
            <a:extLst>
              <a:ext uri="{FF2B5EF4-FFF2-40B4-BE49-F238E27FC236}">
                <a16:creationId xmlns:a16="http://schemas.microsoft.com/office/drawing/2014/main" id="{A6996C5E-646A-B0A6-E647-368DB61002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32" y="723900"/>
            <a:ext cx="5429236" cy="5429236"/>
          </a:xfrm>
          <a:prstGeom prst="rect">
            <a:avLst/>
          </a:prstGeom>
        </p:spPr>
      </p:pic>
      <p:grpSp>
        <p:nvGrpSpPr>
          <p:cNvPr id="37" name="Group 36">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4037" y="3871114"/>
            <a:ext cx="867485" cy="115439"/>
            <a:chOff x="8910933" y="1861308"/>
            <a:chExt cx="867485" cy="115439"/>
          </a:xfrm>
        </p:grpSpPr>
        <p:sp>
          <p:nvSpPr>
            <p:cNvPr id="38" name="Rectangle 37">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903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662A8-4A46-3DB6-81F9-E6D43133776F}"/>
              </a:ext>
            </a:extLst>
          </p:cNvPr>
          <p:cNvSpPr>
            <a:spLocks noGrp="1"/>
          </p:cNvSpPr>
          <p:nvPr>
            <p:ph type="title"/>
          </p:nvPr>
        </p:nvSpPr>
        <p:spPr>
          <a:xfrm>
            <a:off x="6023374" y="1331976"/>
            <a:ext cx="5129972" cy="1288825"/>
          </a:xfrm>
        </p:spPr>
        <p:txBody>
          <a:bodyPr anchor="b">
            <a:normAutofit/>
          </a:bodyPr>
          <a:lstStyle/>
          <a:p>
            <a:pPr algn="ctr"/>
            <a:r>
              <a:rPr lang="en-CA" dirty="0"/>
              <a:t>Example</a:t>
            </a:r>
          </a:p>
        </p:txBody>
      </p:sp>
      <p:sp>
        <p:nvSpPr>
          <p:cNvPr id="3" name="Content Placeholder 2">
            <a:extLst>
              <a:ext uri="{FF2B5EF4-FFF2-40B4-BE49-F238E27FC236}">
                <a16:creationId xmlns:a16="http://schemas.microsoft.com/office/drawing/2014/main" id="{4C80A9C8-5947-E1EC-4563-47C9730C2D87}"/>
              </a:ext>
            </a:extLst>
          </p:cNvPr>
          <p:cNvSpPr>
            <a:spLocks noGrp="1"/>
          </p:cNvSpPr>
          <p:nvPr>
            <p:ph idx="1"/>
          </p:nvPr>
        </p:nvSpPr>
        <p:spPr>
          <a:xfrm>
            <a:off x="6125052" y="2478581"/>
            <a:ext cx="4965859" cy="3347749"/>
          </a:xfrm>
        </p:spPr>
        <p:txBody>
          <a:bodyPr anchor="ctr">
            <a:normAutofit/>
          </a:bodyPr>
          <a:lstStyle/>
          <a:p>
            <a:pPr algn="ctr"/>
            <a:r>
              <a:rPr lang="en-US" sz="2400" b="1" dirty="0"/>
              <a:t>Providers of Internet Access</a:t>
            </a:r>
          </a:p>
          <a:p>
            <a:pPr algn="ctr"/>
            <a:r>
              <a:rPr lang="en-US" sz="2400" b="1" dirty="0"/>
              <a:t>Many network companies advertise a certain speed or price, but when users sign up, they discover that the claimed speed is only available in certain places or that the price increases after a trial period.</a:t>
            </a:r>
            <a:endParaRPr lang="en-CA" sz="2400" b="1" dirty="0"/>
          </a:p>
        </p:txBody>
      </p:sp>
      <p:pic>
        <p:nvPicPr>
          <p:cNvPr id="7" name="Graphic 6" descr="Social Network">
            <a:extLst>
              <a:ext uri="{FF2B5EF4-FFF2-40B4-BE49-F238E27FC236}">
                <a16:creationId xmlns:a16="http://schemas.microsoft.com/office/drawing/2014/main" id="{8BF855B9-CF7C-EAF6-2238-D85CD56FBC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694" y="1231027"/>
            <a:ext cx="4395946" cy="4395946"/>
          </a:xfrm>
          <a:prstGeom prst="rect">
            <a:avLst/>
          </a:prstGeom>
        </p:spPr>
      </p:pic>
      <p:grpSp>
        <p:nvGrpSpPr>
          <p:cNvPr id="28" name="Group 27">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29" name="Rectangle 28">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0" name="Straight Connector 29">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1101100"/>
      </p:ext>
    </p:extLst>
  </p:cSld>
  <p:clrMapOvr>
    <a:masterClrMapping/>
  </p:clrMapOvr>
</p:sld>
</file>

<file path=ppt/theme/theme1.xml><?xml version="1.0" encoding="utf-8"?>
<a:theme xmlns:a="http://schemas.openxmlformats.org/drawingml/2006/main" name="AdornVTI">
  <a:themeElements>
    <a:clrScheme name="AnalogousFromLightSeedRightStep">
      <a:dk1>
        <a:srgbClr val="000000"/>
      </a:dk1>
      <a:lt1>
        <a:srgbClr val="FFFFFF"/>
      </a:lt1>
      <a:dk2>
        <a:srgbClr val="412426"/>
      </a:dk2>
      <a:lt2>
        <a:srgbClr val="E2E8E8"/>
      </a:lt2>
      <a:accent1>
        <a:srgbClr val="C69699"/>
      </a:accent1>
      <a:accent2>
        <a:srgbClr val="BA947F"/>
      </a:accent2>
      <a:accent3>
        <a:srgbClr val="ACA382"/>
      </a:accent3>
      <a:accent4>
        <a:srgbClr val="9EA973"/>
      </a:accent4>
      <a:accent5>
        <a:srgbClr val="92AB82"/>
      </a:accent5>
      <a:accent6>
        <a:srgbClr val="78B07A"/>
      </a:accent6>
      <a:hlink>
        <a:srgbClr val="568E8B"/>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145</TotalTime>
  <Words>649</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Bembo</vt:lpstr>
      <vt:lpstr>Calibri</vt:lpstr>
      <vt:lpstr>Lato</vt:lpstr>
      <vt:lpstr>Times New Roman</vt:lpstr>
      <vt:lpstr>AdornVTI</vt:lpstr>
      <vt:lpstr>Points for Interpretation: Price-related Representation </vt:lpstr>
      <vt:lpstr>Price-related Representation</vt:lpstr>
      <vt:lpstr>Bargain Price </vt:lpstr>
      <vt:lpstr>EXAMPLE OF BARGAIN PRICE </vt:lpstr>
      <vt:lpstr>Savings</vt:lpstr>
      <vt:lpstr>Example of saving </vt:lpstr>
      <vt:lpstr>Bait and switch selling  </vt:lpstr>
      <vt:lpstr>Individuals face a penalty of up to the greater of:  $750,000 ($1 million for each subsequent breach) plus three times the value of the profit gained from the fraudulent behaviour, if that amount can be assessed fairly.</vt:lpstr>
      <vt:lpstr>Example</vt:lpstr>
      <vt:lpstr>Sale above advertised price:- </vt:lpstr>
      <vt:lpstr>When it does not work </vt:lpstr>
      <vt:lpstr>PowerPoint Presentation</vt:lpstr>
      <vt:lpstr>Example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for Interpretation: Price-related Representation </dc:title>
  <dc:creator>Ritika Bhadoo</dc:creator>
  <cp:lastModifiedBy>Ritika Bhadoo</cp:lastModifiedBy>
  <cp:revision>1</cp:revision>
  <dcterms:created xsi:type="dcterms:W3CDTF">2023-11-13T21:34:33Z</dcterms:created>
  <dcterms:modified xsi:type="dcterms:W3CDTF">2023-11-14T00:00:02Z</dcterms:modified>
</cp:coreProperties>
</file>